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4"/>
  </p:notesMasterIdLst>
  <p:sldIdLst>
    <p:sldId id="256" r:id="rId2"/>
    <p:sldId id="310" r:id="rId3"/>
    <p:sldId id="309" r:id="rId4"/>
    <p:sldId id="258" r:id="rId5"/>
    <p:sldId id="296" r:id="rId6"/>
    <p:sldId id="307" r:id="rId7"/>
    <p:sldId id="298" r:id="rId8"/>
    <p:sldId id="311" r:id="rId9"/>
    <p:sldId id="312" r:id="rId10"/>
    <p:sldId id="301" r:id="rId11"/>
    <p:sldId id="308" r:id="rId12"/>
    <p:sldId id="264" r:id="rId1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6" d="100"/>
          <a:sy n="86" d="100"/>
        </p:scale>
        <p:origin x="-148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Müraciət edilmiş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DTA-01</c:v>
                </c:pt>
                <c:pt idx="1">
                  <c:v>DTA-03</c:v>
                </c:pt>
                <c:pt idx="2">
                  <c:v>DTA-05</c:v>
                </c:pt>
                <c:pt idx="3">
                  <c:v>DTA-06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851</c:v>
                </c:pt>
                <c:pt idx="1">
                  <c:v>60</c:v>
                </c:pt>
                <c:pt idx="2">
                  <c:v>881</c:v>
                </c:pt>
                <c:pt idx="3">
                  <c:v>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585664"/>
        <c:axId val="33869760"/>
      </c:barChart>
      <c:catAx>
        <c:axId val="335856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33869760"/>
        <c:crosses val="autoZero"/>
        <c:auto val="1"/>
        <c:lblAlgn val="ctr"/>
        <c:lblOffset val="100"/>
        <c:noMultiLvlLbl val="0"/>
      </c:catAx>
      <c:valAx>
        <c:axId val="33869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33585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7913F-335A-42B4-BB89-4D36584E5BD8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4A1475-9613-446F-8345-E2E83D1C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25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EDF2735-E815-4738-8507-4FC404262AFA}" type="datetime1">
              <a:rPr lang="az-Latn-AZ" smtClean="0"/>
              <a:t>16.06.2017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939A-B620-46BC-884C-014DB081D0CA}" type="datetime1">
              <a:rPr lang="az-Latn-AZ" smtClean="0"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77ADB-6FCF-4EE7-B500-F56703482433}" type="datetime1">
              <a:rPr lang="az-Latn-AZ" smtClean="0"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6B0A-9252-40C5-9497-483E8F069F14}" type="datetime1">
              <a:rPr lang="az-Latn-AZ" smtClean="0"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932A-5F09-4D23-A6B6-F69F6E5278E7}" type="datetime1">
              <a:rPr lang="az-Latn-AZ" smtClean="0"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0F3D-55CF-4BC5-9CC4-A536287285EE}" type="datetime1">
              <a:rPr lang="az-Latn-AZ" smtClean="0"/>
              <a:t>16.06.2017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621CA3-4BEC-462F-8211-030E039EF40D}" type="datetime1">
              <a:rPr lang="az-Latn-AZ" smtClean="0"/>
              <a:t>16.06.2017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DF0BE5F-3888-4710-BC6D-3D74D230B508}" type="datetime1">
              <a:rPr lang="az-Latn-AZ" smtClean="0"/>
              <a:t>16.06.2017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14A0-0169-4E29-B4F2-C9681FED3E3D}" type="datetime1">
              <a:rPr lang="az-Latn-AZ" smtClean="0"/>
              <a:t>16.06.2017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95AE8-7E07-4F30-A06F-9B2CE881E596}" type="datetime1">
              <a:rPr lang="az-Latn-AZ" smtClean="0"/>
              <a:t>16.06.2017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81F08-5662-4015-AC66-CD32F1941D1D}" type="datetime1">
              <a:rPr lang="az-Latn-AZ" smtClean="0"/>
              <a:t>16.06.2017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8D74E4E-9518-4663-96CF-A095244D2A65}" type="datetime1">
              <a:rPr lang="az-Latn-AZ" smtClean="0"/>
              <a:t>16.06.2017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3" descr="C:\Users\Musa\Google Drive\_CYBERNET\New folder\20140212084625!Vergi-logo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981309" cy="1073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Объект 2"/>
          <p:cNvSpPr txBox="1">
            <a:spLocks noGrp="1"/>
          </p:cNvSpPr>
          <p:nvPr>
            <p:ph type="ctrTitle"/>
          </p:nvPr>
        </p:nvSpPr>
        <p:spPr>
          <a:xfrm>
            <a:off x="457200" y="1412776"/>
            <a:ext cx="8458200" cy="5445225"/>
          </a:xfrm>
          <a:prstGeom prst="rect">
            <a:avLst/>
          </a:prstGeom>
        </p:spPr>
        <p:txBody>
          <a:bodyPr vert="horz" anchor="t" anchorCtr="0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z-Latn-A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Azərbaycan Respublikası Prezidentinin 4 avqust 2016-cı il tarixli 2257 nömrəli sərəncamı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z-Latn-A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z-Latn-A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z-Latn-A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İSLAHATLARIN İSTİQAMƏTLƏRİ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az-Latn-AZ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r>
              <a:rPr lang="az-Latn-AZ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14-cü istiqamət: </a:t>
            </a:r>
          </a:p>
          <a:p>
            <a:pPr marL="109728" indent="0" algn="ctr">
              <a:buNone/>
            </a:pPr>
            <a:r>
              <a:rPr lang="az-Latn-AZ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«Azərbaycan Respublikası ilə digər dövlətlər arasında ikiqat </a:t>
            </a:r>
            <a:r>
              <a:rPr lang="az-Latn-AZ" sz="2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vergitutmanın</a:t>
            </a:r>
            <a:r>
              <a:rPr lang="az-Latn-AZ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aradan </a:t>
            </a:r>
            <a:r>
              <a:rPr lang="az-Latn-AZ" sz="2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qaldırılmasına</a:t>
            </a:r>
            <a:r>
              <a:rPr lang="az-Latn-AZ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dair beynəlxalq sazişlərin inzibatçılığı qaydalarının </a:t>
            </a:r>
            <a:r>
              <a:rPr lang="az-Latn-AZ" sz="2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sadələşdirilməsi</a:t>
            </a:r>
            <a:r>
              <a:rPr lang="az-Latn-AZ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109728" indent="0">
              <a:buFont typeface="Georgia"/>
              <a:buNone/>
            </a:pPr>
            <a:endParaRPr lang="az-Latn-A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z-Latn-A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z-Latn-A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64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5"/>
            <a:ext cx="8291264" cy="54497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az-Latn-A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Rəqəmsal Ticarət Qovşağı kimi Azərbaycan Respublikasının mövqeyinin gücləndirilməsi və xarici ticarət əməliyyatlarının genişləndirilməsi ilə bağlı əlavə tədbirlər haqqında Azərbaycan Respublikası Prezidentinin 22 fevral 2017-ci </a:t>
            </a:r>
            <a:r>
              <a:rPr lang="az-Latn-A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tarixli Fərmanı</a:t>
            </a:r>
            <a:endParaRPr lang="en-US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endParaRPr lang="az-Latn-AZ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Azərbaycan </a:t>
            </a:r>
            <a:r>
              <a:rPr lang="az-Latn-A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Respublikasının diplomatik nümayəndəlikləri və konsulluqları vasitəsilə qeyri-rezidentlərə elektron imza, o cümlədən “ASAN imza” sertifikatının verilməsi imkanının </a:t>
            </a:r>
            <a:r>
              <a:rPr lang="az-Latn-A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yaradılması</a:t>
            </a:r>
          </a:p>
          <a:p>
            <a:r>
              <a:rPr lang="az-Latn-A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Xarici </a:t>
            </a:r>
            <a:r>
              <a:rPr lang="az-Latn-A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ölkələrlə elektron imza, o cümlədən “ASAN imza” sertifikatlarının qarşılıqlı </a:t>
            </a:r>
            <a:r>
              <a:rPr lang="az-Latn-A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tanınmasının</a:t>
            </a:r>
            <a:r>
              <a:rPr lang="az-Latn-A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təmin </a:t>
            </a:r>
            <a:r>
              <a:rPr lang="az-Latn-A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edilməsi</a:t>
            </a:r>
          </a:p>
        </p:txBody>
      </p:sp>
      <p:pic>
        <p:nvPicPr>
          <p:cNvPr id="4" name="Picture 13" descr="C:\Users\Musa\Google Drive\_CYBERNET\New folder\20140212084625!Vergi-logo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9" y="51381"/>
            <a:ext cx="981309" cy="1073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93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62000"/>
            <a:ext cx="7776864" cy="1066800"/>
          </a:xfrm>
        </p:spPr>
        <p:txBody>
          <a:bodyPr>
            <a:normAutofit/>
          </a:bodyPr>
          <a:lstStyle/>
          <a:p>
            <a:r>
              <a:rPr lang="az-Latn-AZ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Gözlənilən nəticə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az-Latn-AZ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ə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es-AR" sz="3500" b="1" dirty="0">
              <a:solidFill>
                <a:srgbClr val="002060"/>
              </a:solidFill>
            </a:endParaRPr>
          </a:p>
        </p:txBody>
      </p:sp>
      <p:pic>
        <p:nvPicPr>
          <p:cNvPr id="4" name="Picture 13" descr="C:\Users\Musa\Google Drive\_CYBERNET\New folder\20140212084625!Vergi-logo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9" y="411420"/>
            <a:ext cx="981309" cy="1073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457200" y="1840192"/>
            <a:ext cx="8229600" cy="425310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az-Latn-A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z-Latn-A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z-Latn-AZ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23528" y="2060848"/>
            <a:ext cx="8712968" cy="4464496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z-Latn-A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İqtisadiyyata investisiya qoyuluşlarının artımı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az-Latn-A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Xarici </a:t>
            </a:r>
            <a:r>
              <a:rPr lang="az-Latn-A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investorlar</a:t>
            </a:r>
            <a:r>
              <a:rPr lang="az-Latn-A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üzrə vergi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</a:t>
            </a:r>
            <a:r>
              <a:rPr lang="az-Latn-A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ə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inzibati</a:t>
            </a:r>
            <a:r>
              <a:rPr lang="az-Latn-A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xərclərinin azalması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az-Latn-A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Vergi </a:t>
            </a:r>
            <a:r>
              <a:rPr lang="az-Latn-A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ödəyicilərinin</a:t>
            </a:r>
            <a:r>
              <a:rPr lang="az-Latn-A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layihə xərclərinin </a:t>
            </a:r>
            <a:r>
              <a:rPr lang="az-Latn-A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optimallaşdırılması</a:t>
            </a:r>
            <a:r>
              <a:rPr lang="az-Latn-A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və biznesin </a:t>
            </a:r>
            <a:r>
              <a:rPr lang="az-Latn-A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təşviqi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az-Latn-A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az-Latn-A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arici</a:t>
            </a:r>
            <a:r>
              <a:rPr lang="az-Latn-A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biznes tərəfdaşları arasında sənədlərin elektron formada tərtibi və </a:t>
            </a:r>
            <a:r>
              <a:rPr lang="az-Latn-A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imzalanması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az-Latn-A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Digər dövlətlərlə elektron məlumat mübadiləsi, </a:t>
            </a:r>
            <a:r>
              <a:rPr lang="az-Latn-A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transsərhəd</a:t>
            </a:r>
            <a:r>
              <a:rPr lang="az-Latn-A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elektron xidmətlərin həyata </a:t>
            </a:r>
            <a:r>
              <a:rPr lang="az-Latn-A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keçirilməsi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az-Latn-A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68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140968"/>
            <a:ext cx="8229600" cy="1152128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az-Latn-AZ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DİQQƏTİNİZƏ GÖRƏ MİNNƏTDARAM!</a:t>
            </a:r>
            <a:endParaRPr lang="es-AR" sz="3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47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0192"/>
            <a:ext cx="8229600" cy="4325112"/>
          </a:xfrm>
        </p:spPr>
        <p:txBody>
          <a:bodyPr>
            <a:normAutofit lnSpcReduction="10000"/>
          </a:bodyPr>
          <a:lstStyle/>
          <a:p>
            <a:endParaRPr lang="az-Latn-AZ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Mövcud sazişlər şəbəkəsi və gözlənilən </a:t>
            </a:r>
            <a:r>
              <a:rPr lang="az-Latn-A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genişlənmə</a:t>
            </a:r>
          </a:p>
          <a:p>
            <a:r>
              <a:rPr lang="az-Latn-A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İkiqat </a:t>
            </a:r>
            <a:r>
              <a:rPr lang="az-Latn-AZ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vergitutmanın</a:t>
            </a:r>
            <a:r>
              <a:rPr lang="az-Latn-A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aradan qaldırılması</a:t>
            </a:r>
          </a:p>
          <a:p>
            <a:r>
              <a:rPr lang="az-Latn-A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Vergilər Nazirliyinin Kollegiyasının 30.04.2013-cü il tarixli qərarı</a:t>
            </a:r>
            <a:endParaRPr lang="az-Latn-AZ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2016-cı il ərzində müraciət edilmiş DTA formalarının sayları</a:t>
            </a:r>
          </a:p>
          <a:p>
            <a:r>
              <a:rPr lang="az-Latn-A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Yeniliklər</a:t>
            </a:r>
            <a:endParaRPr lang="en-US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DTA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formalar</a:t>
            </a:r>
            <a:r>
              <a:rPr lang="az-Latn-AZ" sz="24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ı</a:t>
            </a:r>
            <a:endParaRPr lang="az-Latn-AZ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Elktron</a:t>
            </a:r>
            <a:r>
              <a:rPr lang="az-Latn-A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imza/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az-Latn-A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Asan imza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az-Latn-A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üzrə beynəlxalq əməkdaşlıq</a:t>
            </a:r>
          </a:p>
          <a:p>
            <a:r>
              <a:rPr lang="az-Latn-A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Gözlənilən nəticələr</a:t>
            </a:r>
          </a:p>
        </p:txBody>
      </p:sp>
      <p:pic>
        <p:nvPicPr>
          <p:cNvPr id="4" name="Picture 13" descr="C:\Users\Musa\Google Drive\_CYBERNET\New folder\20140212084625!Vergi-logo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9" y="404664"/>
            <a:ext cx="981309" cy="1073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43608" y="476672"/>
            <a:ext cx="7776864" cy="10668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z-Latn-A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Mündəricat</a:t>
            </a:r>
            <a:endParaRPr lang="es-AR" b="1" dirty="0">
              <a:solidFill>
                <a:srgbClr val="00206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37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62000"/>
            <a:ext cx="7776864" cy="1066800"/>
          </a:xfrm>
        </p:spPr>
        <p:txBody>
          <a:bodyPr>
            <a:normAutofit fontScale="90000"/>
          </a:bodyPr>
          <a:lstStyle/>
          <a:p>
            <a:r>
              <a:rPr lang="az-Latn-A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Mövcud sazişlər şəbəkəsi və gözlənilən genişlənmə</a:t>
            </a:r>
            <a:endParaRPr lang="es-AR" b="1" dirty="0">
              <a:solidFill>
                <a:srgbClr val="002060"/>
              </a:solidFill>
            </a:endParaRPr>
          </a:p>
        </p:txBody>
      </p:sp>
      <p:pic>
        <p:nvPicPr>
          <p:cNvPr id="4" name="Picture 13" descr="C:\Users\Musa\Google Drive\_CYBERNET\New folder\20140212084625!Vergi-logo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9" y="411420"/>
            <a:ext cx="981309" cy="1073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457200" y="1840192"/>
            <a:ext cx="8229600" cy="4325112"/>
          </a:xfrm>
        </p:spPr>
        <p:txBody>
          <a:bodyPr>
            <a:normAutofit fontScale="92500" lnSpcReduction="20000"/>
          </a:bodyPr>
          <a:lstStyle/>
          <a:p>
            <a:endParaRPr lang="az-Latn-AZ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z-Latn-A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İmzalanmış – 5</a:t>
            </a:r>
            <a:r>
              <a:rPr lang="en-US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az-Latn-AZ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dövlət</a:t>
            </a:r>
          </a:p>
          <a:p>
            <a:endParaRPr lang="az-Latn-AZ" sz="3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Qüvvədə olan – 4</a:t>
            </a:r>
            <a:r>
              <a:rPr lang="en-US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az-Latn-AZ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dövlət</a:t>
            </a:r>
          </a:p>
          <a:p>
            <a:endParaRPr lang="az-Latn-AZ" sz="3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Azərbaycan tərəfdən təsdiq edilmiş </a:t>
            </a:r>
            <a:r>
              <a:rPr lang="az-Latn-AZ" sz="3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3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az-Latn-AZ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3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dövlət</a:t>
            </a:r>
            <a:endParaRPr lang="az-Latn-AZ" sz="3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z-Latn-AZ" sz="3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Razılaşdırılmış və imzalanmaya hazır </a:t>
            </a:r>
            <a:r>
              <a:rPr lang="az-Latn-AZ" sz="3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3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az-Latn-AZ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3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dövlət</a:t>
            </a:r>
            <a:endParaRPr lang="az-Latn-AZ" sz="3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z-Latn-AZ" sz="3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Danışıqlar davam etdirilən </a:t>
            </a:r>
            <a:r>
              <a:rPr lang="az-Latn-AZ" sz="3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3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az-Latn-AZ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3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dövlət</a:t>
            </a:r>
            <a:endParaRPr lang="az-Latn-AZ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z-Latn-A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z-Latn-A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z-Latn-AZ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10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62000"/>
            <a:ext cx="7776864" cy="1066800"/>
          </a:xfrm>
        </p:spPr>
        <p:txBody>
          <a:bodyPr>
            <a:normAutofit fontScale="90000"/>
          </a:bodyPr>
          <a:lstStyle/>
          <a:p>
            <a:r>
              <a:rPr lang="az-Latn-A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İkiqat </a:t>
            </a:r>
            <a:r>
              <a:rPr lang="az-Latn-AZ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vergitutmanın</a:t>
            </a:r>
            <a:r>
              <a:rPr lang="az-Latn-A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aradan qaldırılması</a:t>
            </a:r>
            <a:endParaRPr lang="es-AR" b="1" dirty="0">
              <a:solidFill>
                <a:srgbClr val="002060"/>
              </a:solidFill>
            </a:endParaRPr>
          </a:p>
        </p:txBody>
      </p:sp>
      <p:pic>
        <p:nvPicPr>
          <p:cNvPr id="4" name="Picture 13" descr="C:\Users\Musa\Google Drive\_CYBERNET\New folder\20140212084625!Vergi-logo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9" y="411420"/>
            <a:ext cx="981309" cy="1073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457200" y="1840192"/>
            <a:ext cx="8229600" cy="4325112"/>
          </a:xfrm>
        </p:spPr>
        <p:txBody>
          <a:bodyPr>
            <a:normAutofit/>
          </a:bodyPr>
          <a:lstStyle/>
          <a:p>
            <a:r>
              <a:rPr lang="az-Latn-A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dövlətin rezidenti digər dövlətdən gəlir əldə etdiyi halda həmin gəlirdən eyni növ verginin yalnız bir dəfə ödənilməsi;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az-Latn-AZ" sz="2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dövlətə müstəsna hüquq verilməsi; və ya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az-Latn-AZ" sz="2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Mənbə dövlətində ödənilmiş verginin rezidentlik dövlətində vergi </a:t>
            </a:r>
            <a:r>
              <a:rPr lang="az-Latn-AZ" sz="22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hesablanarkən</a:t>
            </a:r>
            <a:r>
              <a:rPr lang="az-Latn-AZ" sz="2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nəzərə alınması</a:t>
            </a:r>
          </a:p>
          <a:p>
            <a:endParaRPr lang="az-Latn-AZ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Hüquqi əsas: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az-Latn-AZ" sz="2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Vergi Məcəlləsi (127-ci maddə)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az-Latn-AZ" sz="2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İkiqat vergitutmanın aradan qaldırılmasına dair beynəlxalq sazişlər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60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62000"/>
            <a:ext cx="7776864" cy="1642864"/>
          </a:xfrm>
        </p:spPr>
        <p:txBody>
          <a:bodyPr>
            <a:normAutofit fontScale="90000"/>
          </a:bodyPr>
          <a:lstStyle/>
          <a:p>
            <a:r>
              <a:rPr lang="az-Latn-AZ" sz="3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Vergilər Nazirliyinin Kollegiyasının 30.04.2013-cü il tarixli qərarı</a:t>
            </a:r>
            <a:br>
              <a:rPr lang="az-Latn-AZ" sz="3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z-Latn-AZ" sz="3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z-Latn-AZ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əvvəlki qaydalar)</a:t>
            </a:r>
            <a:endParaRPr lang="es-AR" sz="3500" b="1" dirty="0">
              <a:solidFill>
                <a:srgbClr val="002060"/>
              </a:solidFill>
            </a:endParaRPr>
          </a:p>
        </p:txBody>
      </p:sp>
      <p:pic>
        <p:nvPicPr>
          <p:cNvPr id="4" name="Picture 13" descr="C:\Users\Musa\Google Drive\_CYBERNET\New folder\20140212084625!Vergi-logo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9" y="411420"/>
            <a:ext cx="981309" cy="1073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251520" y="2708920"/>
            <a:ext cx="8568952" cy="3456384"/>
          </a:xfrm>
        </p:spPr>
        <p:txBody>
          <a:bodyPr>
            <a:normAutofit/>
          </a:bodyPr>
          <a:lstStyle/>
          <a:p>
            <a:r>
              <a:rPr lang="az-Latn-A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ərizə forması</a:t>
            </a:r>
            <a:endParaRPr lang="en-US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az-Latn-AZ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gəlir növü üzrə güzəştlərin əvvəlcədən tətbiqi</a:t>
            </a:r>
            <a:endParaRPr lang="en-US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z-Latn-AZ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Digər gəlir növlərində vergilərin sonradan geri qaytarılması</a:t>
            </a:r>
            <a:endParaRPr lang="en-US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az-Latn-AZ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Kağız </a:t>
            </a:r>
            <a:r>
              <a:rPr lang="az-Latn-AZ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daşıyıcısında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az-Latn-A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istifad</a:t>
            </a:r>
            <a:r>
              <a:rPr lang="az-Latn-A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ə edilməsi</a:t>
            </a:r>
            <a:endParaRPr lang="az-Latn-AZ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08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65694794"/>
              </p:ext>
            </p:extLst>
          </p:nvPr>
        </p:nvGraphicFramePr>
        <p:xfrm>
          <a:off x="0" y="1484784"/>
          <a:ext cx="9144000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>
          <a:xfrm>
            <a:off x="0" y="655646"/>
            <a:ext cx="91440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2016-</a:t>
            </a:r>
            <a:r>
              <a:rPr lang="az-Latn-AZ" dirty="0" err="1"/>
              <a:t>cı</a:t>
            </a:r>
            <a:r>
              <a:rPr lang="az-Latn-AZ" dirty="0"/>
              <a:t> il </a:t>
            </a:r>
            <a:r>
              <a:rPr lang="az-Latn-AZ" dirty="0" smtClean="0"/>
              <a:t>ərzində m</a:t>
            </a:r>
            <a:r>
              <a:rPr lang="en-US" dirty="0" err="1" smtClean="0"/>
              <a:t>üraciət</a:t>
            </a:r>
            <a:r>
              <a:rPr lang="en-US" dirty="0" smtClean="0"/>
              <a:t> </a:t>
            </a:r>
            <a:r>
              <a:rPr lang="en-US" dirty="0" err="1"/>
              <a:t>edilmiş</a:t>
            </a:r>
            <a:endParaRPr lang="en-US" dirty="0"/>
          </a:p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 </a:t>
            </a:r>
            <a:r>
              <a:rPr lang="az-Latn-AZ" dirty="0" smtClean="0"/>
              <a:t>DTA </a:t>
            </a:r>
            <a:r>
              <a:rPr lang="az-Latn-AZ" dirty="0"/>
              <a:t>formaları</a:t>
            </a:r>
            <a:r>
              <a:rPr lang="en-US" dirty="0"/>
              <a:t>n</a:t>
            </a:r>
            <a:r>
              <a:rPr lang="az-Latn-AZ" dirty="0" err="1"/>
              <a:t>ın</a:t>
            </a:r>
            <a:r>
              <a:rPr lang="az-Latn-AZ" dirty="0"/>
              <a:t> </a:t>
            </a:r>
            <a:r>
              <a:rPr lang="az-Latn-AZ" dirty="0" smtClean="0"/>
              <a:t>sayları</a:t>
            </a:r>
          </a:p>
        </p:txBody>
      </p:sp>
    </p:spTree>
    <p:extLst>
      <p:ext uri="{BB962C8B-B14F-4D97-AF65-F5344CB8AC3E}">
        <p14:creationId xmlns:p14="http://schemas.microsoft.com/office/powerpoint/2010/main" val="59532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62000"/>
            <a:ext cx="7776864" cy="1066800"/>
          </a:xfrm>
        </p:spPr>
        <p:txBody>
          <a:bodyPr>
            <a:normAutofit/>
          </a:bodyPr>
          <a:lstStyle/>
          <a:p>
            <a:r>
              <a:rPr lang="az-Latn-AZ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Yeniliklər</a:t>
            </a:r>
            <a:endParaRPr lang="es-AR" sz="3500" b="1" dirty="0">
              <a:solidFill>
                <a:srgbClr val="002060"/>
              </a:solidFill>
            </a:endParaRPr>
          </a:p>
        </p:txBody>
      </p:sp>
      <p:pic>
        <p:nvPicPr>
          <p:cNvPr id="4" name="Picture 13" descr="C:\Users\Musa\Google Drive\_CYBERNET\New folder\20140212084625!Vergi-logo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9" y="411420"/>
            <a:ext cx="981309" cy="1073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457200" y="1840192"/>
            <a:ext cx="8229600" cy="338900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az-Latn-A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z-Latn-A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z-Latn-AZ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0" y="2420888"/>
            <a:ext cx="9144000" cy="30243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z-Latn-A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Formaların </a:t>
            </a:r>
            <a:r>
              <a:rPr lang="az-Latn-AZ" sz="2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sadələşdirilməsi</a:t>
            </a:r>
            <a:r>
              <a:rPr lang="az-Latn-A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və sayının azaldılması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09728" indent="0">
              <a:buNone/>
            </a:pPr>
            <a:endParaRPr lang="az-Latn-AZ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Elektron müraciət </a:t>
            </a:r>
            <a:r>
              <a:rPr lang="az-Latn-A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etmək </a:t>
            </a:r>
            <a:r>
              <a:rPr lang="az-Latn-A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imkanı</a:t>
            </a:r>
            <a:r>
              <a:rPr lang="az-Latn-A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kağız dövriyyəsinin </a:t>
            </a:r>
            <a:r>
              <a:rPr lang="az-Latn-A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azaldılması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09728" indent="0">
              <a:buNone/>
            </a:pPr>
            <a:endParaRPr lang="en-US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Bütün gəlir növləri üzrə güzəştlərin </a:t>
            </a:r>
            <a:r>
              <a:rPr lang="az-Latn-A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əvvəlcədən </a:t>
            </a:r>
            <a:r>
              <a:rPr lang="az-Latn-A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tətbiq edilməsi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09728" indent="0">
              <a:buNone/>
            </a:pPr>
            <a:endParaRPr lang="az-Latn-AZ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Formanın təsdiqinin gəlir ödəyən şəxsə birbaşa </a:t>
            </a:r>
            <a:r>
              <a:rPr lang="az-Latn-AZ" sz="2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onlayn</a:t>
            </a:r>
            <a:r>
              <a:rPr lang="az-Latn-A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göndərilməsi.</a:t>
            </a:r>
            <a:endParaRPr lang="az-Latn-A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24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62000"/>
            <a:ext cx="7776864" cy="1066800"/>
          </a:xfrm>
        </p:spPr>
        <p:txBody>
          <a:bodyPr>
            <a:normAutofit/>
          </a:bodyPr>
          <a:lstStyle/>
          <a:p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DTA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formalar</a:t>
            </a:r>
            <a:r>
              <a:rPr lang="az-Latn-AZ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ı</a:t>
            </a:r>
            <a:endParaRPr lang="es-AR" sz="3500" b="1" dirty="0">
              <a:solidFill>
                <a:srgbClr val="002060"/>
              </a:solidFill>
            </a:endParaRPr>
          </a:p>
        </p:txBody>
      </p:sp>
      <p:pic>
        <p:nvPicPr>
          <p:cNvPr id="4" name="Picture 13" descr="C:\Users\Musa\Google Drive\_CYBERNET\New folder\20140212084625!Vergi-logo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9" y="411420"/>
            <a:ext cx="981309" cy="1073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457200" y="1840192"/>
            <a:ext cx="8229600" cy="338900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az-Latn-A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z-Latn-A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z-Latn-AZ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0" y="1916832"/>
            <a:ext cx="9144000" cy="494116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z-Latn-A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DTA-01 - Rezidentlik </a:t>
            </a:r>
            <a:r>
              <a:rPr lang="az-Latn-A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sertifikatının alınması haqqında ƏRİZƏ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09728" indent="0">
              <a:buNone/>
            </a:pPr>
            <a:endParaRPr lang="az-Latn-AZ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DTA-02 - Xarici </a:t>
            </a:r>
            <a:r>
              <a:rPr lang="az-Latn-A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dövlətdə ödənilmiş verginin Azərbaycan Respublikasında hesablanan vergidən </a:t>
            </a:r>
            <a:r>
              <a:rPr lang="az-Latn-AZ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çıxılmasına</a:t>
            </a:r>
            <a:r>
              <a:rPr lang="az-Latn-A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dair ƏRİZƏ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09728" indent="0">
              <a:buNone/>
            </a:pPr>
            <a:endParaRPr lang="en-US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DTA-03 - Qeyri-rezidentin </a:t>
            </a:r>
            <a:r>
              <a:rPr lang="az-Latn-A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Azərbaycan Respublikasından əldə etdiyi gəlirə ödəmə mənbəyində beynəlxalq müqavilədə nəzərdə tutulmuş azadolma və ya aşağı dərəcənin tətbiq edilməsi haqqında </a:t>
            </a:r>
            <a:r>
              <a:rPr lang="az-Latn-AZ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ƏRİZƏi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09728" indent="0">
              <a:buNone/>
            </a:pPr>
            <a:endParaRPr lang="az-Latn-AZ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DTA-04 - Qeyri-rezident </a:t>
            </a:r>
            <a:r>
              <a:rPr lang="az-Latn-A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tərəfindən Azərbaycan Respublikasında ödənilmiş vergilərin təsdiq edilməsi haqqında </a:t>
            </a:r>
            <a:r>
              <a:rPr lang="az-Latn-A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ƏRİZƏ;</a:t>
            </a:r>
          </a:p>
          <a:p>
            <a:endParaRPr lang="az-Latn-AZ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DTA-05 - Qeyri-rezidentin </a:t>
            </a:r>
            <a:r>
              <a:rPr lang="az-Latn-A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Azərbaycan Respublikasından əldə etdiyi gəlirindən artıq tutulmuş vergilərin geri qaytarılması haqqında ƏRİZƏ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5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76872"/>
            <a:ext cx="8229600" cy="2808312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DTA-03 Video </a:t>
            </a:r>
            <a:r>
              <a:rPr lang="en-US" sz="36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telimat</a:t>
            </a:r>
            <a:endParaRPr lang="en-US" sz="36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19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Custom 2">
      <a:dk1>
        <a:sysClr val="windowText" lastClr="000000"/>
      </a:dk1>
      <a:lt1>
        <a:sysClr val="window" lastClr="FFFFFF"/>
      </a:lt1>
      <a:dk2>
        <a:srgbClr val="292945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1200</TotalTime>
  <Words>425</Words>
  <Application>Microsoft Office PowerPoint</Application>
  <PresentationFormat>On-screen Show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Городская</vt:lpstr>
      <vt:lpstr> Azərbaycan Respublikası Prezidentinin 4 avqust 2016-cı il tarixli 2257 nömrəli sərəncamı   İSLAHATLARIN İSTİQAMƏTLƏRİ     14-cü istiqamət:  «Azərbaycan Respublikası ilə digər dövlətlər arasında ikiqat vergitutmanın aradan qaldırılmasına dair beynəlxalq sazişlərin inzibatçılığı qaydalarının sadələşdirilməsi»   </vt:lpstr>
      <vt:lpstr>PowerPoint Presentation</vt:lpstr>
      <vt:lpstr>Mövcud sazişlər şəbəkəsi və gözlənilən genişlənmə</vt:lpstr>
      <vt:lpstr>İkiqat vergitutmanın aradan qaldırılması</vt:lpstr>
      <vt:lpstr>Vergilər Nazirliyinin Kollegiyasının 30.04.2013-cü il tarixli qərarı (əvvəlki qaydalar)</vt:lpstr>
      <vt:lpstr>PowerPoint Presentation</vt:lpstr>
      <vt:lpstr>Yeniliklər</vt:lpstr>
      <vt:lpstr>DTA formaları</vt:lpstr>
      <vt:lpstr>PowerPoint Presentation</vt:lpstr>
      <vt:lpstr>PowerPoint Presentation</vt:lpstr>
      <vt:lpstr>Gözlənilən nəticələr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Elxan Ahmedzade</dc:creator>
  <cp:lastModifiedBy>Emil F. Hasanov</cp:lastModifiedBy>
  <cp:revision>139</cp:revision>
  <cp:lastPrinted>2017-06-01T13:37:04Z</cp:lastPrinted>
  <dcterms:created xsi:type="dcterms:W3CDTF">2016-08-30T06:19:37Z</dcterms:created>
  <dcterms:modified xsi:type="dcterms:W3CDTF">2017-06-16T11:51:30Z</dcterms:modified>
</cp:coreProperties>
</file>