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73" r:id="rId5"/>
    <p:sldId id="259" r:id="rId6"/>
    <p:sldId id="260" r:id="rId7"/>
    <p:sldId id="270" r:id="rId8"/>
    <p:sldId id="261" r:id="rId9"/>
    <p:sldId id="271" r:id="rId10"/>
    <p:sldId id="272" r:id="rId11"/>
    <p:sldId id="274" r:id="rId12"/>
    <p:sldId id="275" r:id="rId13"/>
    <p:sldId id="262" r:id="rId14"/>
    <p:sldId id="263" r:id="rId15"/>
    <p:sldId id="276" r:id="rId16"/>
    <p:sldId id="297" r:id="rId17"/>
    <p:sldId id="298" r:id="rId18"/>
    <p:sldId id="277" r:id="rId19"/>
    <p:sldId id="264" r:id="rId20"/>
    <p:sldId id="265" r:id="rId21"/>
    <p:sldId id="278" r:id="rId22"/>
    <p:sldId id="299" r:id="rId23"/>
    <p:sldId id="300" r:id="rId24"/>
    <p:sldId id="279" r:id="rId25"/>
    <p:sldId id="266" r:id="rId26"/>
    <p:sldId id="267" r:id="rId27"/>
    <p:sldId id="268" r:id="rId28"/>
    <p:sldId id="26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63A1C593-65D0-4073-BCC9-577B9352EA97}" type="datetimeFigureOut">
              <a:rPr lang="en-US" smtClean="0"/>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hyperlink" Target="https://new.e-taxes.gov.az/eportal/az/"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2.png"/><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0031"/>
            <a:ext cx="10445318" cy="2702462"/>
          </a:xfrm>
          <a:solidFill>
            <a:schemeClr val="accent5">
              <a:lumMod val="50000"/>
            </a:schemeClr>
          </a:solidFill>
        </p:spPr>
        <p:txBody>
          <a:bodyPr>
            <a:normAutofit fontScale="90000"/>
          </a:bodyPr>
          <a:lstStyle/>
          <a:p>
            <a:pPr algn="ctr">
              <a:lnSpc>
                <a:spcPct val="150000"/>
              </a:lnSpc>
            </a:pPr>
            <a:br>
              <a:rPr lang="en-GB" altLang="en-US" sz="2800" b="1" dirty="0">
                <a:sym typeface="+mn-ea"/>
              </a:rPr>
            </a:br>
            <a:br>
              <a:rPr lang="en-GB" altLang="en-US" sz="2800" b="1" dirty="0">
                <a:sym typeface="+mn-ea"/>
              </a:rPr>
            </a:br>
            <a:br>
              <a:rPr lang="en-GB" altLang="en-US" sz="2800" b="1" dirty="0">
                <a:sym typeface="+mn-ea"/>
              </a:rPr>
            </a:br>
            <a:br>
              <a:rPr lang="en-GB" altLang="en-US" sz="2800" b="1" dirty="0">
                <a:sym typeface="+mn-ea"/>
              </a:rPr>
            </a:br>
            <a:br>
              <a:rPr lang="en-GB" altLang="en-US" sz="2800" b="1" dirty="0">
                <a:sym typeface="+mn-ea"/>
              </a:rPr>
            </a:br>
            <a:r>
              <a:rPr lang="en-GB" altLang="en-US" sz="3200" b="1" dirty="0" err="1">
                <a:solidFill>
                  <a:schemeClr val="bg1"/>
                </a:solidFill>
                <a:sym typeface="+mn-ea"/>
              </a:rPr>
              <a:t>Hüquqi</a:t>
            </a:r>
            <a:r>
              <a:rPr lang="en-GB" altLang="en-US" sz="3200" b="1" dirty="0">
                <a:solidFill>
                  <a:schemeClr val="bg1"/>
                </a:solidFill>
                <a:sym typeface="+mn-ea"/>
              </a:rPr>
              <a:t> </a:t>
            </a:r>
            <a:r>
              <a:rPr lang="en-GB" altLang="en-US" sz="3200" b="1" dirty="0" err="1">
                <a:solidFill>
                  <a:schemeClr val="bg1"/>
                </a:solidFill>
                <a:sym typeface="+mn-ea"/>
              </a:rPr>
              <a:t>şəxslərin</a:t>
            </a:r>
            <a:r>
              <a:rPr lang="en-GB" altLang="en-US" sz="3200" b="1" dirty="0">
                <a:solidFill>
                  <a:schemeClr val="bg1"/>
                </a:solidFill>
                <a:sym typeface="+mn-ea"/>
              </a:rPr>
              <a:t> </a:t>
            </a:r>
            <a:r>
              <a:rPr lang="en-GB" altLang="en-US" sz="3200" b="1" dirty="0" err="1">
                <a:solidFill>
                  <a:schemeClr val="bg1"/>
                </a:solidFill>
                <a:sym typeface="+mn-ea"/>
              </a:rPr>
              <a:t>müəyyən</a:t>
            </a:r>
            <a:r>
              <a:rPr lang="en-GB" altLang="en-US" sz="3200" b="1" dirty="0">
                <a:solidFill>
                  <a:schemeClr val="bg1"/>
                </a:solidFill>
                <a:sym typeface="+mn-ea"/>
              </a:rPr>
              <a:t> </a:t>
            </a:r>
            <a:r>
              <a:rPr lang="en-GB" altLang="en-US" sz="3200" b="1" dirty="0" err="1">
                <a:solidFill>
                  <a:schemeClr val="bg1"/>
                </a:solidFill>
                <a:sym typeface="+mn-ea"/>
              </a:rPr>
              <a:t>məlumatlarının</a:t>
            </a:r>
            <a:r>
              <a:rPr lang="en-GB" altLang="en-US" sz="3200" b="1" dirty="0">
                <a:solidFill>
                  <a:schemeClr val="bg1"/>
                </a:solidFill>
                <a:sym typeface="+mn-ea"/>
              </a:rPr>
              <a:t> </a:t>
            </a:r>
            <a:r>
              <a:rPr lang="en-GB" altLang="en-US" sz="3200" b="1" dirty="0" err="1">
                <a:solidFill>
                  <a:schemeClr val="bg1"/>
                </a:solidFill>
                <a:sym typeface="+mn-ea"/>
              </a:rPr>
              <a:t>monitorinq</a:t>
            </a:r>
            <a:r>
              <a:rPr lang="en-GB" altLang="en-US" sz="3200" b="1" dirty="0">
                <a:solidFill>
                  <a:schemeClr val="bg1"/>
                </a:solidFill>
                <a:sym typeface="+mn-ea"/>
              </a:rPr>
              <a:t> </a:t>
            </a:r>
            <a:r>
              <a:rPr lang="en-GB" altLang="en-US" sz="3200" b="1" dirty="0" err="1">
                <a:solidFill>
                  <a:schemeClr val="bg1"/>
                </a:solidFill>
                <a:sym typeface="+mn-ea"/>
              </a:rPr>
              <a:t>iştirakçılarına</a:t>
            </a:r>
            <a:r>
              <a:rPr lang="en-GB" altLang="en-US" sz="3200" b="1" dirty="0">
                <a:solidFill>
                  <a:schemeClr val="bg1"/>
                </a:solidFill>
                <a:sym typeface="+mn-ea"/>
              </a:rPr>
              <a:t> </a:t>
            </a:r>
            <a:r>
              <a:rPr lang="en-GB" altLang="en-US" sz="3200" b="1" dirty="0" err="1">
                <a:solidFill>
                  <a:schemeClr val="bg1"/>
                </a:solidFill>
                <a:sym typeface="+mn-ea"/>
              </a:rPr>
              <a:t>və</a:t>
            </a:r>
            <a:r>
              <a:rPr lang="en-GB" altLang="en-US" sz="3200" b="1" dirty="0">
                <a:solidFill>
                  <a:schemeClr val="bg1"/>
                </a:solidFill>
                <a:sym typeface="+mn-ea"/>
              </a:rPr>
              <a:t> </a:t>
            </a:r>
            <a:r>
              <a:rPr lang="en-GB" altLang="en-US" sz="3200" b="1" dirty="0" err="1">
                <a:solidFill>
                  <a:schemeClr val="bg1"/>
                </a:solidFill>
                <a:sym typeface="+mn-ea"/>
              </a:rPr>
              <a:t>monitorinqdə</a:t>
            </a:r>
            <a:r>
              <a:rPr lang="en-GB" altLang="en-US" sz="3200" b="1" dirty="0">
                <a:solidFill>
                  <a:schemeClr val="bg1"/>
                </a:solidFill>
                <a:sym typeface="+mn-ea"/>
              </a:rPr>
              <a:t> </a:t>
            </a:r>
            <a:r>
              <a:rPr lang="en-GB" altLang="en-US" sz="3200" b="1" dirty="0" err="1">
                <a:solidFill>
                  <a:schemeClr val="bg1"/>
                </a:solidFill>
                <a:sym typeface="+mn-ea"/>
              </a:rPr>
              <a:t>iştirak</a:t>
            </a:r>
            <a:r>
              <a:rPr lang="en-GB" altLang="en-US" sz="3200" b="1" dirty="0">
                <a:solidFill>
                  <a:schemeClr val="bg1"/>
                </a:solidFill>
                <a:sym typeface="+mn-ea"/>
              </a:rPr>
              <a:t> </a:t>
            </a:r>
            <a:r>
              <a:rPr lang="en-GB" altLang="en-US" sz="3200" b="1" dirty="0" err="1">
                <a:solidFill>
                  <a:schemeClr val="bg1"/>
                </a:solidFill>
                <a:sym typeface="+mn-ea"/>
              </a:rPr>
              <a:t>edən</a:t>
            </a:r>
            <a:r>
              <a:rPr lang="en-GB" altLang="en-US" sz="3200" b="1" dirty="0">
                <a:solidFill>
                  <a:schemeClr val="bg1"/>
                </a:solidFill>
                <a:sym typeface="+mn-ea"/>
              </a:rPr>
              <a:t> </a:t>
            </a:r>
            <a:r>
              <a:rPr lang="en-GB" altLang="en-US" sz="3200" b="1" dirty="0" err="1">
                <a:solidFill>
                  <a:schemeClr val="bg1"/>
                </a:solidFill>
                <a:sym typeface="+mn-ea"/>
              </a:rPr>
              <a:t>digər</a:t>
            </a:r>
            <a:r>
              <a:rPr lang="en-GB" altLang="en-US" sz="3200" b="1" dirty="0">
                <a:solidFill>
                  <a:schemeClr val="bg1"/>
                </a:solidFill>
                <a:sym typeface="+mn-ea"/>
              </a:rPr>
              <a:t> </a:t>
            </a:r>
            <a:r>
              <a:rPr lang="en-GB" altLang="en-US" sz="3200" b="1" dirty="0" err="1">
                <a:solidFill>
                  <a:schemeClr val="bg1"/>
                </a:solidFill>
                <a:sym typeface="+mn-ea"/>
              </a:rPr>
              <a:t>şəxslərə</a:t>
            </a:r>
            <a:r>
              <a:rPr lang="en-GB" altLang="en-US" sz="3200" b="1" dirty="0">
                <a:solidFill>
                  <a:schemeClr val="bg1"/>
                </a:solidFill>
                <a:sym typeface="+mn-ea"/>
              </a:rPr>
              <a:t> </a:t>
            </a:r>
            <a:r>
              <a:rPr lang="en-GB" altLang="en-US" sz="3200" b="1" dirty="0" err="1">
                <a:solidFill>
                  <a:schemeClr val="bg1"/>
                </a:solidFill>
                <a:sym typeface="+mn-ea"/>
              </a:rPr>
              <a:t>verilməsi</a:t>
            </a:r>
            <a:r>
              <a:rPr lang="en-GB" altLang="en-US" sz="3200" b="1" dirty="0">
                <a:solidFill>
                  <a:schemeClr val="bg1"/>
                </a:solidFill>
                <a:sym typeface="+mn-ea"/>
              </a:rPr>
              <a:t> </a:t>
            </a:r>
            <a:r>
              <a:rPr lang="en-GB" altLang="en-US" sz="3200" b="1" dirty="0" err="1">
                <a:solidFill>
                  <a:schemeClr val="bg1"/>
                </a:solidFill>
                <a:sym typeface="+mn-ea"/>
              </a:rPr>
              <a:t>ilə</a:t>
            </a:r>
            <a:r>
              <a:rPr lang="en-GB" altLang="en-US" sz="3200" b="1" dirty="0">
                <a:solidFill>
                  <a:schemeClr val="bg1"/>
                </a:solidFill>
                <a:sym typeface="+mn-ea"/>
              </a:rPr>
              <a:t> </a:t>
            </a:r>
            <a:r>
              <a:rPr lang="en-GB" altLang="en-US" sz="3200" b="1" dirty="0" err="1">
                <a:solidFill>
                  <a:schemeClr val="bg1"/>
                </a:solidFill>
                <a:sym typeface="+mn-ea"/>
              </a:rPr>
              <a:t>bağlı</a:t>
            </a:r>
            <a:r>
              <a:rPr lang="en-GB" altLang="en-US" sz="3200" b="1" dirty="0">
                <a:solidFill>
                  <a:schemeClr val="bg1"/>
                </a:solidFill>
                <a:sym typeface="+mn-ea"/>
              </a:rPr>
              <a:t> </a:t>
            </a:r>
            <a:br>
              <a:rPr lang="en-GB" altLang="en-US" sz="3200" b="1" dirty="0">
                <a:solidFill>
                  <a:schemeClr val="bg1"/>
                </a:solidFill>
                <a:sym typeface="+mn-ea"/>
              </a:rPr>
            </a:br>
            <a:endParaRPr lang="en-GB" altLang="en-US" sz="3200" b="1" dirty="0">
              <a:solidFill>
                <a:schemeClr val="bg1"/>
              </a:solidFill>
              <a:sym typeface="+mn-ea"/>
            </a:endParaRPr>
          </a:p>
        </p:txBody>
      </p:sp>
      <p:sp>
        <p:nvSpPr>
          <p:cNvPr id="3" name="Text Placeholder 2"/>
          <p:cNvSpPr>
            <a:spLocks noGrp="1"/>
          </p:cNvSpPr>
          <p:nvPr>
            <p:ph type="body" idx="1"/>
          </p:nvPr>
        </p:nvSpPr>
        <p:spPr>
          <a:xfrm>
            <a:off x="689808" y="3897004"/>
            <a:ext cx="10515600" cy="1500187"/>
          </a:xfrm>
        </p:spPr>
        <p:txBody>
          <a:bodyPr/>
          <a:lstStyle/>
          <a:p>
            <a:pPr algn="ctr"/>
            <a:r>
              <a:rPr lang="az-Latn-AZ" altLang="en-US" sz="4400" b="1" dirty="0">
                <a:solidFill>
                  <a:schemeClr val="accent5">
                    <a:lumMod val="50000"/>
                  </a:schemeClr>
                </a:solidFill>
                <a:sym typeface="+mn-ea"/>
              </a:rPr>
              <a:t>TƏLİMAT</a:t>
            </a:r>
            <a:endParaRPr lang="en-US" sz="4400" dirty="0">
              <a:solidFill>
                <a:schemeClr val="accent5">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1"/>
          <a:stretch>
            <a:fillRect/>
          </a:stretch>
        </p:blipFill>
        <p:spPr>
          <a:xfrm>
            <a:off x="609600" y="1822450"/>
            <a:ext cx="10972800" cy="4220845"/>
          </a:xfrm>
          <a:prstGeom prst="rect">
            <a:avLst/>
          </a:prstGeom>
        </p:spPr>
      </p:pic>
      <p:sp>
        <p:nvSpPr>
          <p:cNvPr id="7" name="Text Box 6"/>
          <p:cNvSpPr txBox="1"/>
          <p:nvPr/>
        </p:nvSpPr>
        <p:spPr>
          <a:xfrm>
            <a:off x="517525" y="391795"/>
            <a:ext cx="11156315" cy="1060450"/>
          </a:xfrm>
          <a:prstGeom prst="rect">
            <a:avLst/>
          </a:prstGeom>
          <a:noFill/>
        </p:spPr>
        <p:txBody>
          <a:bodyPr wrap="square" rtlCol="0">
            <a:spAutoFit/>
          </a:bodyPr>
          <a:lstStyle/>
          <a:p>
            <a:pPr algn="l">
              <a:lnSpc>
                <a:spcPct val="150000"/>
              </a:lnSpc>
            </a:pPr>
            <a:r>
              <a:rPr lang="az-Latn-AZ" altLang="en-US" sz="1400">
                <a:latin typeface="Arial" panose="020B0604020202020204" pitchFamily="34" charset="0"/>
                <a:cs typeface="Arial" panose="020B0604020202020204" pitchFamily="34" charset="0"/>
                <a:sym typeface="+mn-ea"/>
              </a:rPr>
              <a:t>“Yadda saxla” düyməsinə klik edildikdən sonra açılan modalda “İmzala və göndər” düyməsinə klik edilməlidir. Bu zaman sistemə login olma növündən (Asan imza və ya Elektron imza) asılı olaraq imzalanma prosesi gedəcəkdir. İmzalanma prosesi bittikdə müvafiq əməkdaş öz asan imza və ya elektron imzası ilə sistemə daxil olduqda </a:t>
            </a:r>
            <a:r>
              <a:rPr lang="en-GB" altLang="az-Latn-AZ" sz="1400">
                <a:latin typeface="Arial" panose="020B0604020202020204" pitchFamily="34" charset="0"/>
                <a:cs typeface="Arial" panose="020B0604020202020204" pitchFamily="34" charset="0"/>
                <a:sym typeface="+mn-ea"/>
              </a:rPr>
              <a:t>h</a:t>
            </a:r>
            <a:r>
              <a:rPr lang="az-Latn-AZ" altLang="az-Latn-AZ" sz="1400">
                <a:latin typeface="Arial" panose="020B0604020202020204" pitchFamily="34" charset="0"/>
                <a:cs typeface="Arial" panose="020B0604020202020204" pitchFamily="34" charset="0"/>
                <a:sym typeface="+mn-ea"/>
              </a:rPr>
              <a:t>üquq verilmiş </a:t>
            </a:r>
            <a:r>
              <a:rPr lang="az-Latn-AZ" altLang="en-US" sz="1400">
                <a:latin typeface="Arial" panose="020B0604020202020204" pitchFamily="34" charset="0"/>
                <a:cs typeface="Arial" panose="020B0604020202020204" pitchFamily="34" charset="0"/>
                <a:sym typeface="+mn-ea"/>
              </a:rPr>
              <a:t>müvafiq ərizələri görəcək və göndərə biləcək.</a:t>
            </a:r>
            <a:endParaRPr lang="az-Latn-AZ" altLang="en-US" sz="140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24965"/>
            <a:ext cx="10972800" cy="2964790"/>
          </a:xfrm>
          <a:solidFill>
            <a:schemeClr val="accent5">
              <a:lumMod val="50000"/>
            </a:schemeClr>
          </a:solidFill>
        </p:spPr>
        <p:txBody>
          <a:bodyPr/>
          <a:lstStyle/>
          <a:p>
            <a:pPr>
              <a:lnSpc>
                <a:spcPct val="150000"/>
              </a:lnSpc>
            </a:pPr>
            <a:br>
              <a:rPr lang="az-Latn-AZ" altLang="en-US" sz="3200" b="1" dirty="0">
                <a:solidFill>
                  <a:schemeClr val="bg1"/>
                </a:solidFill>
                <a:sym typeface="+mn-ea"/>
              </a:rPr>
            </a:br>
            <a:r>
              <a:rPr lang="en-GB" altLang="en-US" sz="3200" b="1" dirty="0" err="1">
                <a:solidFill>
                  <a:schemeClr val="bg1"/>
                </a:solidFill>
                <a:sym typeface="+mn-ea"/>
              </a:rPr>
              <a:t>Monitorin</a:t>
            </a:r>
            <a:r>
              <a:rPr lang="az-Latn-AZ" altLang="en-GB" sz="3200" b="1" dirty="0">
                <a:solidFill>
                  <a:schemeClr val="bg1"/>
                </a:solidFill>
                <a:sym typeface="+mn-ea"/>
              </a:rPr>
              <a:t>q</a:t>
            </a:r>
            <a:r>
              <a:rPr lang="en-GB" altLang="en-US" sz="3200" b="1" dirty="0">
                <a:solidFill>
                  <a:schemeClr val="bg1"/>
                </a:solidFill>
                <a:sym typeface="+mn-ea"/>
              </a:rPr>
              <a:t> </a:t>
            </a:r>
            <a:r>
              <a:rPr lang="en-GB" altLang="en-US" sz="3200" b="1" dirty="0" err="1">
                <a:solidFill>
                  <a:schemeClr val="bg1"/>
                </a:solidFill>
                <a:sym typeface="+mn-ea"/>
              </a:rPr>
              <a:t>iştirakçısı</a:t>
            </a:r>
            <a:r>
              <a:rPr lang="en-GB" altLang="en-US" sz="3200" b="1" dirty="0">
                <a:solidFill>
                  <a:schemeClr val="bg1"/>
                </a:solidFill>
                <a:sym typeface="+mn-ea"/>
              </a:rPr>
              <a:t> </a:t>
            </a:r>
            <a:r>
              <a:rPr lang="en-GB" altLang="en-US" sz="3200" b="1" dirty="0" err="1">
                <a:solidFill>
                  <a:schemeClr val="bg1"/>
                </a:solidFill>
                <a:sym typeface="+mn-ea"/>
              </a:rPr>
              <a:t>kimi</a:t>
            </a:r>
            <a:r>
              <a:rPr lang="en-GB" altLang="en-US" sz="3200" b="1" dirty="0">
                <a:solidFill>
                  <a:schemeClr val="bg1"/>
                </a:solidFill>
                <a:sym typeface="+mn-ea"/>
              </a:rPr>
              <a:t> </a:t>
            </a:r>
            <a:r>
              <a:rPr lang="en-GB" altLang="en-US" sz="3200" b="1" dirty="0" err="1">
                <a:solidFill>
                  <a:schemeClr val="bg1"/>
                </a:solidFill>
                <a:sym typeface="+mn-ea"/>
              </a:rPr>
              <a:t>və</a:t>
            </a:r>
            <a:r>
              <a:rPr lang="en-GB" altLang="en-US" sz="3200" b="1" dirty="0">
                <a:solidFill>
                  <a:schemeClr val="bg1"/>
                </a:solidFill>
                <a:sym typeface="+mn-ea"/>
              </a:rPr>
              <a:t> </a:t>
            </a:r>
            <a:r>
              <a:rPr lang="en-GB" altLang="en-US" sz="3200" b="1" dirty="0" err="1">
                <a:solidFill>
                  <a:schemeClr val="bg1"/>
                </a:solidFill>
                <a:sym typeface="+mn-ea"/>
              </a:rPr>
              <a:t>ya</a:t>
            </a:r>
            <a:r>
              <a:rPr lang="en-GB" altLang="en-US" sz="3200" b="1" dirty="0">
                <a:solidFill>
                  <a:schemeClr val="bg1"/>
                </a:solidFill>
                <a:sym typeface="+mn-ea"/>
              </a:rPr>
              <a:t> </a:t>
            </a:r>
            <a:r>
              <a:rPr lang="en-GB" altLang="en-US" sz="3200" b="1" dirty="0" err="1">
                <a:solidFill>
                  <a:schemeClr val="bg1"/>
                </a:solidFill>
                <a:sym typeface="+mn-ea"/>
              </a:rPr>
              <a:t>monitorin</a:t>
            </a:r>
            <a:r>
              <a:rPr lang="az-Latn-AZ" altLang="en-GB" sz="3200" b="1" dirty="0">
                <a:solidFill>
                  <a:schemeClr val="bg1"/>
                </a:solidFill>
                <a:sym typeface="+mn-ea"/>
              </a:rPr>
              <a:t>q</a:t>
            </a:r>
            <a:r>
              <a:rPr lang="en-GB" altLang="en-US" sz="3200" b="1" dirty="0" err="1">
                <a:solidFill>
                  <a:schemeClr val="bg1"/>
                </a:solidFill>
                <a:sym typeface="+mn-ea"/>
              </a:rPr>
              <a:t>də</a:t>
            </a:r>
            <a:r>
              <a:rPr lang="en-GB" altLang="en-US" sz="3200" b="1" dirty="0">
                <a:solidFill>
                  <a:schemeClr val="bg1"/>
                </a:solidFill>
                <a:sym typeface="+mn-ea"/>
              </a:rPr>
              <a:t> </a:t>
            </a:r>
            <a:r>
              <a:rPr lang="en-GB" altLang="en-US" sz="3200" b="1" dirty="0" err="1">
                <a:solidFill>
                  <a:schemeClr val="bg1"/>
                </a:solidFill>
                <a:sym typeface="+mn-ea"/>
              </a:rPr>
              <a:t>iştirak</a:t>
            </a:r>
            <a:r>
              <a:rPr lang="en-GB" altLang="en-US" sz="3200" b="1" dirty="0">
                <a:solidFill>
                  <a:schemeClr val="bg1"/>
                </a:solidFill>
                <a:sym typeface="+mn-ea"/>
              </a:rPr>
              <a:t> </a:t>
            </a:r>
            <a:r>
              <a:rPr lang="en-GB" altLang="en-US" sz="3200" b="1" dirty="0" err="1">
                <a:solidFill>
                  <a:schemeClr val="bg1"/>
                </a:solidFill>
                <a:sym typeface="+mn-ea"/>
              </a:rPr>
              <a:t>edən</a:t>
            </a:r>
            <a:r>
              <a:rPr lang="en-GB" altLang="en-US" sz="3200" b="1" dirty="0">
                <a:solidFill>
                  <a:schemeClr val="bg1"/>
                </a:solidFill>
                <a:sym typeface="+mn-ea"/>
              </a:rPr>
              <a:t> </a:t>
            </a:r>
            <a:r>
              <a:rPr lang="en-GB" altLang="en-US" sz="3200" b="1" dirty="0" err="1">
                <a:solidFill>
                  <a:schemeClr val="bg1"/>
                </a:solidFill>
                <a:sym typeface="+mn-ea"/>
              </a:rPr>
              <a:t>digər</a:t>
            </a:r>
            <a:r>
              <a:rPr lang="en-GB" altLang="en-US" sz="3200" b="1" dirty="0">
                <a:solidFill>
                  <a:schemeClr val="bg1"/>
                </a:solidFill>
                <a:sym typeface="+mn-ea"/>
              </a:rPr>
              <a:t> </a:t>
            </a:r>
            <a:r>
              <a:rPr lang="en-GB" altLang="en-US" sz="3200" b="1" dirty="0" err="1">
                <a:solidFill>
                  <a:schemeClr val="bg1"/>
                </a:solidFill>
                <a:sym typeface="+mn-ea"/>
              </a:rPr>
              <a:t>şəxs</a:t>
            </a:r>
            <a:r>
              <a:rPr lang="en-GB" altLang="en-US" sz="3200" b="1" dirty="0">
                <a:solidFill>
                  <a:schemeClr val="bg1"/>
                </a:solidFill>
                <a:sym typeface="+mn-ea"/>
              </a:rPr>
              <a:t> </a:t>
            </a:r>
            <a:r>
              <a:rPr lang="en-GB" altLang="en-US" sz="3200" b="1" dirty="0" err="1">
                <a:solidFill>
                  <a:schemeClr val="bg1"/>
                </a:solidFill>
                <a:sym typeface="+mn-ea"/>
              </a:rPr>
              <a:t>kimi</a:t>
            </a:r>
            <a:r>
              <a:rPr lang="en-GB" altLang="en-US" sz="3200" b="1" dirty="0">
                <a:solidFill>
                  <a:schemeClr val="bg1"/>
                </a:solidFill>
                <a:sym typeface="+mn-ea"/>
              </a:rPr>
              <a:t> </a:t>
            </a:r>
            <a:r>
              <a:rPr lang="en-GB" altLang="en-US" sz="3200" b="1" dirty="0" err="1">
                <a:solidFill>
                  <a:schemeClr val="bg1"/>
                </a:solidFill>
                <a:sym typeface="+mn-ea"/>
              </a:rPr>
              <a:t>qeydiyyata</a:t>
            </a:r>
            <a:r>
              <a:rPr lang="en-GB" altLang="en-US" sz="3200" b="1" dirty="0">
                <a:solidFill>
                  <a:schemeClr val="bg1"/>
                </a:solidFill>
                <a:sym typeface="+mn-ea"/>
              </a:rPr>
              <a:t> </a:t>
            </a:r>
            <a:r>
              <a:rPr lang="en-GB" altLang="en-US" sz="3200" b="1" dirty="0" err="1">
                <a:solidFill>
                  <a:schemeClr val="bg1"/>
                </a:solidFill>
                <a:sym typeface="+mn-ea"/>
              </a:rPr>
              <a:t>alınma</a:t>
            </a:r>
            <a:r>
              <a:rPr lang="en-GB" altLang="en-US" sz="3200" b="1" dirty="0">
                <a:solidFill>
                  <a:schemeClr val="bg1"/>
                </a:solidFill>
                <a:sym typeface="+mn-ea"/>
              </a:rPr>
              <a:t> </a:t>
            </a:r>
            <a:r>
              <a:rPr lang="en-GB" altLang="en-US" sz="3200" b="1" dirty="0" err="1">
                <a:solidFill>
                  <a:schemeClr val="bg1"/>
                </a:solidFill>
                <a:sym typeface="+mn-ea"/>
              </a:rPr>
              <a:t>barədə</a:t>
            </a:r>
            <a:r>
              <a:rPr lang="en-GB" altLang="en-US" sz="3200" b="1" dirty="0">
                <a:solidFill>
                  <a:schemeClr val="bg1"/>
                </a:solidFill>
                <a:sym typeface="+mn-ea"/>
              </a:rPr>
              <a:t> </a:t>
            </a:r>
            <a:r>
              <a:rPr lang="en-GB" altLang="en-US" sz="3200" b="1" dirty="0" err="1">
                <a:solidFill>
                  <a:schemeClr val="bg1"/>
                </a:solidFill>
                <a:sym typeface="+mn-ea"/>
              </a:rPr>
              <a:t>ərizə</a:t>
            </a:r>
            <a:br>
              <a:rPr lang="en-GB" altLang="en-US" b="1" dirty="0">
                <a:sym typeface="+mn-ea"/>
              </a:rPr>
            </a:br>
            <a:endParaRPr lang="en-GB"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35" y="271780"/>
            <a:ext cx="11252200" cy="868680"/>
          </a:xfrm>
        </p:spPr>
        <p:txBody>
          <a:bodyPr/>
          <a:lstStyle/>
          <a:p>
            <a:pPr>
              <a:lnSpc>
                <a:spcPct val="120000"/>
              </a:lnSpc>
              <a:spcBef>
                <a:spcPts val="0"/>
              </a:spcBef>
              <a:spcAft>
                <a:spcPts val="0"/>
              </a:spcAft>
            </a:pPr>
            <a:r>
              <a:rPr lang="en-GB" altLang="en-US" sz="2400" b="1"/>
              <a:t>Ərizələr bölməsi (</a:t>
            </a:r>
            <a:r>
              <a:rPr lang="en-GB" altLang="en-US" sz="2400" b="1">
                <a:sym typeface="+mn-ea"/>
              </a:rPr>
              <a:t>Monitorin</a:t>
            </a:r>
            <a:r>
              <a:rPr lang="az-Latn-AZ" altLang="en-GB" sz="2400" b="1">
                <a:sym typeface="+mn-ea"/>
              </a:rPr>
              <a:t>q</a:t>
            </a:r>
            <a:r>
              <a:rPr lang="en-GB" altLang="en-US" sz="2400" b="1">
                <a:sym typeface="+mn-ea"/>
              </a:rPr>
              <a:t> iştirakçısı kimi və ya</a:t>
            </a:r>
            <a:r>
              <a:rPr lang="az-Latn-AZ" altLang="en-GB" sz="2400" b="1">
                <a:sym typeface="+mn-ea"/>
              </a:rPr>
              <a:t> </a:t>
            </a:r>
            <a:r>
              <a:rPr lang="en-GB" altLang="en-US" sz="2400" b="1">
                <a:sym typeface="+mn-ea"/>
              </a:rPr>
              <a:t>monitorin</a:t>
            </a:r>
            <a:r>
              <a:rPr lang="az-Latn-AZ" altLang="en-GB" sz="2400" b="1">
                <a:sym typeface="+mn-ea"/>
              </a:rPr>
              <a:t>q</a:t>
            </a:r>
            <a:r>
              <a:rPr lang="en-GB" altLang="en-US" sz="2400" b="1">
                <a:sym typeface="+mn-ea"/>
              </a:rPr>
              <a:t>də iştirak edən digər şəxs kimi qeydiyyata alınma barədə ərizə</a:t>
            </a:r>
            <a:r>
              <a:rPr lang="az-Latn-AZ" altLang="en-GB" sz="2400" b="1">
                <a:sym typeface="+mn-ea"/>
              </a:rPr>
              <a:t>  </a:t>
            </a:r>
            <a:r>
              <a:rPr lang="en-GB" altLang="en-US" sz="2400" b="1"/>
              <a:t>formasının seçilməsi)</a:t>
            </a:r>
            <a:endParaRPr lang="en-GB" altLang="en-US" sz="2400" b="1"/>
          </a:p>
        </p:txBody>
      </p:sp>
      <p:sp>
        <p:nvSpPr>
          <p:cNvPr id="5" name="Text Box 4"/>
          <p:cNvSpPr txBox="1"/>
          <p:nvPr/>
        </p:nvSpPr>
        <p:spPr>
          <a:xfrm>
            <a:off x="381635" y="1240155"/>
            <a:ext cx="11526520" cy="737235"/>
          </a:xfrm>
          <a:prstGeom prst="rect">
            <a:avLst/>
          </a:prstGeom>
          <a:noFill/>
        </p:spPr>
        <p:txBody>
          <a:bodyPr wrap="square" rtlCol="0">
            <a:spAutoFit/>
          </a:bodyPr>
          <a:lstStyle/>
          <a:p>
            <a:pPr algn="just">
              <a:lnSpc>
                <a:spcPct val="150000"/>
              </a:lnSpc>
              <a:buClrTx/>
              <a:buSzTx/>
              <a:buFontTx/>
            </a:pPr>
            <a:r>
              <a:rPr lang="az-Latn-AZ" altLang="en-US" sz="1400">
                <a:latin typeface="Arial" panose="020B0604020202020204" pitchFamily="34" charset="0"/>
                <a:cs typeface="Arial" panose="020B0604020202020204" pitchFamily="34" charset="0"/>
              </a:rPr>
              <a:t>İstifadəçiyə müvafiq ərizə formasını doldurub göndərmək üçün sağ yan paneldəki “Ərizələr” bölməsinə  daxil olmalıdır. “Yeni ərizə” bölməsindən müvafiq ərizənin adı  seçilməlidir.</a:t>
            </a:r>
            <a:endParaRPr lang="az-Latn-AZ" altLang="en-US" sz="1400">
              <a:latin typeface="Arial" panose="020B0604020202020204" pitchFamily="34" charset="0"/>
              <a:cs typeface="Arial" panose="020B0604020202020204" pitchFamily="34" charset="0"/>
            </a:endParaRPr>
          </a:p>
        </p:txBody>
      </p:sp>
      <p:pic>
        <p:nvPicPr>
          <p:cNvPr id="11" name="Content Placeholder 10"/>
          <p:cNvPicPr>
            <a:picLocks noGrp="1" noChangeAspect="1"/>
          </p:cNvPicPr>
          <p:nvPr>
            <p:ph idx="1"/>
          </p:nvPr>
        </p:nvPicPr>
        <p:blipFill>
          <a:blip r:embed="rId1"/>
          <a:stretch>
            <a:fillRect/>
          </a:stretch>
        </p:blipFill>
        <p:spPr>
          <a:xfrm>
            <a:off x="1144905" y="2169160"/>
            <a:ext cx="9741535" cy="45262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90" y="190500"/>
            <a:ext cx="10810240" cy="582930"/>
          </a:xfrm>
        </p:spPr>
        <p:txBody>
          <a:bodyPr/>
          <a:lstStyle/>
          <a:p>
            <a:pPr algn="ctr">
              <a:lnSpc>
                <a:spcPct val="120000"/>
              </a:lnSpc>
              <a:spcBef>
                <a:spcPts val="0"/>
              </a:spcBef>
              <a:spcAft>
                <a:spcPts val="0"/>
              </a:spcAft>
            </a:pPr>
            <a:r>
              <a:rPr lang="en-GB" altLang="en-US" sz="2400" b="1"/>
              <a:t>Monitorin</a:t>
            </a:r>
            <a:r>
              <a:rPr lang="az-Latn-AZ" altLang="en-GB" sz="2400" b="1"/>
              <a:t>q</a:t>
            </a:r>
            <a:r>
              <a:rPr lang="en-GB" altLang="en-US" sz="2400" b="1"/>
              <a:t> iştirakçısı kimi və ya monitorin</a:t>
            </a:r>
            <a:r>
              <a:rPr lang="az-Latn-AZ" altLang="en-GB" sz="2400" b="1"/>
              <a:t>q</a:t>
            </a:r>
            <a:r>
              <a:rPr lang="en-GB" altLang="en-US" sz="2400" b="1"/>
              <a:t>də iştirak edən digər şəxs kimi qeydiyyata alınma barədə ərizə</a:t>
            </a:r>
            <a:endParaRPr lang="en-GB" altLang="en-US" sz="2400" b="1"/>
          </a:p>
        </p:txBody>
      </p:sp>
      <p:sp>
        <p:nvSpPr>
          <p:cNvPr id="17" name="Text Box 16"/>
          <p:cNvSpPr txBox="1"/>
          <p:nvPr/>
        </p:nvSpPr>
        <p:spPr>
          <a:xfrm>
            <a:off x="132080" y="873760"/>
            <a:ext cx="11927205" cy="2030095"/>
          </a:xfrm>
          <a:prstGeom prst="rect">
            <a:avLst/>
          </a:prstGeom>
          <a:noFill/>
        </p:spPr>
        <p:txBody>
          <a:bodyPr wrap="square" rtlCol="0">
            <a:spAutoFit/>
          </a:bodyPr>
          <a:lstStyle/>
          <a:p>
            <a:pPr algn="just">
              <a:lnSpc>
                <a:spcPct val="150000"/>
              </a:lnSpc>
              <a:buClrTx/>
              <a:buSzTx/>
              <a:buFontTx/>
            </a:pPr>
            <a:r>
              <a:rPr lang="az-Latn-AZ" altLang="en-US" sz="1400">
                <a:latin typeface="Arial" panose="020B0604020202020204" pitchFamily="34" charset="0"/>
                <a:cs typeface="Arial" panose="020B0604020202020204" pitchFamily="34" charset="0"/>
                <a:sym typeface="+mn-ea"/>
              </a:rPr>
              <a:t>İstifadəçi monitorinq iştirakçısı və ya monitorinqdə iştirak edən digər şəxs kimi qeydiyyatdan keçmək üçün “Monitorinq iştirakçısı kimi və ya monitorinqdə iştirak edən digər şəxs kimi qeydiyyata alınma barədə ərizə”sini seçməlidir. Bu zaman müvafiq ərizə forması açılacaqdır. Açılan pəncərədə Vergi ödəyicisinin “Vergi orqanının adı” , “Vergi ödəyicisinin VÖEN / Adı” , “Rəhbər” məlumatları avtomatik ekranda əks olunur. İstifadəçi “Müraciətin məzmunu” bölməsindən “monitorinq iştirakçısı” və ya “monitorinqdə iştirak edən digər şəxs” variantlarından birini seçməlidir. Daha sonra isə “Alt qrup” bölməsində “Müraciətin məzmunu” bölməsindən seçilən seçimə uyğun olaraq formalaşan variantlardan birini seçərək   “İmzala və göndər” ,  düyməsinə klik etməlidir.</a:t>
            </a:r>
            <a:r>
              <a:rPr lang="en-GB" altLang="az-Latn-AZ" sz="1400">
                <a:latin typeface="Arial" panose="020B0604020202020204" pitchFamily="34" charset="0"/>
                <a:cs typeface="Arial" panose="020B0604020202020204" pitchFamily="34" charset="0"/>
                <a:sym typeface="+mn-ea"/>
              </a:rPr>
              <a:t> Bu zaman </a:t>
            </a:r>
            <a:r>
              <a:rPr lang="az-Latn-AZ" altLang="en-GB" sz="1400">
                <a:latin typeface="Arial" panose="020B0604020202020204" pitchFamily="34" charset="0"/>
                <a:cs typeface="Arial" panose="020B0604020202020204" pitchFamily="34" charset="0"/>
                <a:sym typeface="+mn-ea"/>
              </a:rPr>
              <a:t>kiçik modal pəncərə açılacaqdır.</a:t>
            </a:r>
            <a:endParaRPr lang="az-Latn-AZ" altLang="az-Latn-AZ" sz="1400">
              <a:latin typeface="Arial" panose="020B0604020202020204" pitchFamily="34" charset="0"/>
              <a:cs typeface="Arial" panose="020B0604020202020204" pitchFamily="34" charset="0"/>
              <a:sym typeface="+mn-ea"/>
            </a:endParaRPr>
          </a:p>
        </p:txBody>
      </p:sp>
      <p:pic>
        <p:nvPicPr>
          <p:cNvPr id="23" name="Content Placeholder 22"/>
          <p:cNvPicPr>
            <a:picLocks noGrp="1" noChangeAspect="1"/>
          </p:cNvPicPr>
          <p:nvPr>
            <p:ph sz="half" idx="1"/>
          </p:nvPr>
        </p:nvPicPr>
        <p:blipFill>
          <a:blip r:embed="rId1"/>
          <a:stretch>
            <a:fillRect/>
          </a:stretch>
        </p:blipFill>
        <p:spPr>
          <a:xfrm>
            <a:off x="1891030" y="2903855"/>
            <a:ext cx="8184515" cy="37807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8965"/>
            <a:ext cx="10972800" cy="808990"/>
          </a:xfrm>
        </p:spPr>
        <p:txBody>
          <a:bodyPr/>
          <a:lstStyle/>
          <a:p>
            <a:br>
              <a:rPr lang="en-GB" altLang="en-US" b="1"/>
            </a:br>
            <a:endParaRPr lang="en-GB" altLang="en-US"/>
          </a:p>
        </p:txBody>
      </p:sp>
      <p:sp>
        <p:nvSpPr>
          <p:cNvPr id="5" name="Text Box 4"/>
          <p:cNvSpPr txBox="1"/>
          <p:nvPr/>
        </p:nvSpPr>
        <p:spPr>
          <a:xfrm>
            <a:off x="609600" y="608965"/>
            <a:ext cx="11290300" cy="1014730"/>
          </a:xfrm>
          <a:prstGeom prst="rect">
            <a:avLst/>
          </a:prstGeom>
          <a:noFill/>
        </p:spPr>
        <p:txBody>
          <a:bodyPr wrap="square" rtlCol="0">
            <a:spAutoFit/>
          </a:bodyPr>
          <a:lstStyle/>
          <a:p>
            <a:pPr algn="l">
              <a:lnSpc>
                <a:spcPct val="150000"/>
              </a:lnSpc>
            </a:pPr>
            <a:r>
              <a:rPr lang="az-Latn-AZ" altLang="en-US" sz="1400">
                <a:latin typeface="Arial" panose="020B0604020202020204" pitchFamily="34" charset="0"/>
                <a:cs typeface="Arial" panose="020B0604020202020204" pitchFamily="34" charset="0"/>
                <a:sym typeface="+mn-ea"/>
              </a:rPr>
              <a:t>Açılan modalda yenidən “İmzala və göndər” düyməsinə klik edilir və sistemə login olma növündən (Asan imza və ya Elektron imza ) asılı olaraq ərizənin imzalanaraq göndərilməsi prosesi icra olunur və ərizə vergi orqanına göndərilir. </a:t>
            </a:r>
            <a:endParaRPr lang="az-Latn-AZ" altLang="en-US" sz="1400">
              <a:latin typeface="Arial" panose="020B0604020202020204" pitchFamily="34" charset="0"/>
              <a:cs typeface="Arial" panose="020B0604020202020204" pitchFamily="34" charset="0"/>
              <a:sym typeface="+mn-ea"/>
            </a:endParaRPr>
          </a:p>
          <a:p>
            <a:endParaRPr lang="en-GB" altLang="en-US"/>
          </a:p>
        </p:txBody>
      </p:sp>
      <p:pic>
        <p:nvPicPr>
          <p:cNvPr id="6" name="Content Placeholder 5"/>
          <p:cNvPicPr>
            <a:picLocks noGrp="1" noChangeAspect="1"/>
          </p:cNvPicPr>
          <p:nvPr>
            <p:ph sz="half" idx="1"/>
          </p:nvPr>
        </p:nvPicPr>
        <p:blipFill>
          <a:blip r:embed="rId1"/>
          <a:stretch>
            <a:fillRect/>
          </a:stretch>
        </p:blipFill>
        <p:spPr>
          <a:xfrm>
            <a:off x="609600" y="1623695"/>
            <a:ext cx="10972800" cy="40176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718820"/>
          </a:xfrm>
        </p:spPr>
        <p:txBody>
          <a:bodyPr/>
          <a:p>
            <a:pPr algn="just">
              <a:lnSpc>
                <a:spcPct val="150000"/>
              </a:lnSpc>
            </a:pPr>
            <a:r>
              <a:rPr lang="az-Latn-AZ" altLang="en-US" sz="1400">
                <a:solidFill>
                  <a:schemeClr val="tx1"/>
                </a:solidFill>
                <a:latin typeface="Arial" panose="020B0604020202020204" pitchFamily="34" charset="0"/>
                <a:ea typeface="+mn-ea"/>
                <a:cs typeface="Arial" panose="020B0604020202020204" pitchFamily="34" charset="0"/>
              </a:rPr>
              <a:t>Ərizəyə vergi orqanında baxıldıqdan sonra ərizənin cavabı vergi ödəyicisinə məktub formasında göndərilir. İstifadəçi həmin cavaba baxmaq üçün E-Portalda “Məktublar” bölməsinə daxil olmalıdır.</a:t>
            </a:r>
            <a:endParaRPr lang="az-Latn-AZ" altLang="en-US" sz="1400">
              <a:solidFill>
                <a:schemeClr val="tx1"/>
              </a:solidFill>
              <a:latin typeface="Arial" panose="020B0604020202020204" pitchFamily="34" charset="0"/>
              <a:ea typeface="+mn-ea"/>
              <a:cs typeface="Arial" panose="020B0604020202020204" pitchFamily="34" charset="0"/>
            </a:endParaRPr>
          </a:p>
        </p:txBody>
      </p:sp>
      <p:pic>
        <p:nvPicPr>
          <p:cNvPr id="5" name="Content Placeholder 4"/>
          <p:cNvPicPr>
            <a:picLocks noChangeAspect="1"/>
          </p:cNvPicPr>
          <p:nvPr>
            <p:ph sz="half" idx="1"/>
          </p:nvPr>
        </p:nvPicPr>
        <p:blipFill>
          <a:blip r:embed="rId1"/>
          <a:stretch>
            <a:fillRect/>
          </a:stretch>
        </p:blipFill>
        <p:spPr>
          <a:xfrm>
            <a:off x="609600" y="1305560"/>
            <a:ext cx="10901680" cy="51142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just">
              <a:lnSpc>
                <a:spcPct val="150000"/>
              </a:lnSpc>
            </a:pPr>
            <a:r>
              <a:rPr lang="az-Latn-AZ" altLang="en-US" sz="1400">
                <a:solidFill>
                  <a:schemeClr val="tx1"/>
                </a:solidFill>
                <a:latin typeface="Arial" panose="020B0604020202020204" pitchFamily="34" charset="0"/>
                <a:ea typeface="+mn-ea"/>
                <a:cs typeface="Arial" panose="020B0604020202020204" pitchFamily="34" charset="0"/>
              </a:rPr>
              <a:t>İstifadəçi həmin məktubun üzərinə klik edərək məktuba ətraflı baxış keçirə bilər. Məktubun üzərinə klik etdikdə məktub istifadəçinin komputerinə yüklənəcəkdir.</a:t>
            </a:r>
            <a:endParaRPr lang="az-Latn-AZ" altLang="en-US" sz="1400">
              <a:solidFill>
                <a:schemeClr val="tx1"/>
              </a:solidFill>
              <a:latin typeface="Arial" panose="020B0604020202020204" pitchFamily="34" charset="0"/>
              <a:ea typeface="+mn-ea"/>
              <a:cs typeface="Arial" panose="020B0604020202020204" pitchFamily="34" charset="0"/>
            </a:endParaRPr>
          </a:p>
        </p:txBody>
      </p:sp>
      <p:pic>
        <p:nvPicPr>
          <p:cNvPr id="8" name="Content Placeholder 7"/>
          <p:cNvPicPr>
            <a:picLocks noChangeAspect="1"/>
          </p:cNvPicPr>
          <p:nvPr>
            <p:ph sz="half" idx="1"/>
          </p:nvPr>
        </p:nvPicPr>
        <p:blipFill>
          <a:blip r:embed="rId1"/>
          <a:stretch>
            <a:fillRect/>
          </a:stretch>
        </p:blipFill>
        <p:spPr>
          <a:xfrm>
            <a:off x="738505" y="1417955"/>
            <a:ext cx="10715625" cy="50228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10972800" cy="1744462"/>
          </a:xfrm>
          <a:solidFill>
            <a:schemeClr val="accent5">
              <a:lumMod val="50000"/>
            </a:schemeClr>
          </a:solidFill>
        </p:spPr>
        <p:txBody>
          <a:bodyPr/>
          <a:lstStyle/>
          <a:p>
            <a:pPr>
              <a:lnSpc>
                <a:spcPct val="150000"/>
              </a:lnSpc>
            </a:pPr>
            <a:r>
              <a:rPr lang="en-GB" altLang="en-US" sz="3200" b="1" dirty="0" err="1">
                <a:solidFill>
                  <a:schemeClr val="bg1"/>
                </a:solidFill>
                <a:sym typeface="+mn-ea"/>
              </a:rPr>
              <a:t>Hüquqi</a:t>
            </a:r>
            <a:r>
              <a:rPr lang="en-GB" altLang="en-US" sz="3200" b="1" dirty="0">
                <a:solidFill>
                  <a:schemeClr val="bg1"/>
                </a:solidFill>
                <a:sym typeface="+mn-ea"/>
              </a:rPr>
              <a:t> </a:t>
            </a:r>
            <a:r>
              <a:rPr lang="en-GB" altLang="en-US" sz="3200" b="1" dirty="0" err="1">
                <a:solidFill>
                  <a:schemeClr val="bg1"/>
                </a:solidFill>
                <a:sym typeface="+mn-ea"/>
              </a:rPr>
              <a:t>şəxslərin</a:t>
            </a:r>
            <a:r>
              <a:rPr lang="en-GB" altLang="en-US" sz="3200" b="1" dirty="0">
                <a:solidFill>
                  <a:schemeClr val="bg1"/>
                </a:solidFill>
                <a:sym typeface="+mn-ea"/>
              </a:rPr>
              <a:t> </a:t>
            </a:r>
            <a:r>
              <a:rPr lang="en-GB" altLang="en-US" sz="3200" b="1" dirty="0" err="1">
                <a:solidFill>
                  <a:schemeClr val="bg1"/>
                </a:solidFill>
                <a:sym typeface="+mn-ea"/>
              </a:rPr>
              <a:t>dövlət</a:t>
            </a:r>
            <a:r>
              <a:rPr lang="en-GB" altLang="en-US" sz="3200" b="1" dirty="0">
                <a:solidFill>
                  <a:schemeClr val="bg1"/>
                </a:solidFill>
                <a:sym typeface="+mn-ea"/>
              </a:rPr>
              <a:t> </a:t>
            </a:r>
            <a:r>
              <a:rPr lang="en-GB" altLang="en-US" sz="3200" b="1" dirty="0" err="1">
                <a:solidFill>
                  <a:schemeClr val="bg1"/>
                </a:solidFill>
                <a:sym typeface="+mn-ea"/>
              </a:rPr>
              <a:t>reyestr</a:t>
            </a:r>
            <a:r>
              <a:rPr lang="en-GB" altLang="en-US" sz="3200" b="1" dirty="0">
                <a:solidFill>
                  <a:schemeClr val="bg1"/>
                </a:solidFill>
                <a:sym typeface="+mn-ea"/>
              </a:rPr>
              <a:t> </a:t>
            </a:r>
            <a:r>
              <a:rPr lang="en-GB" altLang="en-US" sz="3200" b="1" dirty="0" err="1">
                <a:solidFill>
                  <a:schemeClr val="bg1"/>
                </a:solidFill>
                <a:sym typeface="+mn-ea"/>
              </a:rPr>
              <a:t>məlumatları</a:t>
            </a:r>
            <a:r>
              <a:rPr lang="en-GB" altLang="en-US" sz="3200" b="1" dirty="0">
                <a:solidFill>
                  <a:schemeClr val="bg1"/>
                </a:solidFill>
                <a:sym typeface="+mn-ea"/>
              </a:rPr>
              <a:t> </a:t>
            </a:r>
            <a:r>
              <a:rPr lang="en-GB" altLang="en-US" sz="3200" b="1" dirty="0" err="1">
                <a:solidFill>
                  <a:schemeClr val="bg1"/>
                </a:solidFill>
                <a:sym typeface="+mn-ea"/>
              </a:rPr>
              <a:t>barədə</a:t>
            </a:r>
            <a:r>
              <a:rPr lang="en-GB" altLang="en-US" sz="3200" b="1" dirty="0">
                <a:solidFill>
                  <a:schemeClr val="bg1"/>
                </a:solidFill>
                <a:sym typeface="+mn-ea"/>
              </a:rPr>
              <a:t> </a:t>
            </a:r>
            <a:r>
              <a:rPr lang="en-GB" altLang="en-US" sz="3200" b="1" dirty="0" err="1">
                <a:solidFill>
                  <a:schemeClr val="bg1"/>
                </a:solidFill>
                <a:sym typeface="+mn-ea"/>
              </a:rPr>
              <a:t>sorğu</a:t>
            </a:r>
            <a:endParaRPr lang="en-GB" altLang="en-US" sz="3200" b="1"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90500"/>
            <a:ext cx="10722610" cy="582930"/>
          </a:xfrm>
        </p:spPr>
        <p:txBody>
          <a:bodyPr/>
          <a:lstStyle/>
          <a:p>
            <a:pPr>
              <a:lnSpc>
                <a:spcPct val="120000"/>
              </a:lnSpc>
              <a:spcBef>
                <a:spcPts val="0"/>
              </a:spcBef>
              <a:spcAft>
                <a:spcPts val="0"/>
              </a:spcAft>
            </a:pPr>
            <a:r>
              <a:rPr lang="en-GB" altLang="en-US" sz="2400" b="1">
                <a:sym typeface="+mn-ea"/>
              </a:rPr>
              <a:t>Ərizələr bölməsi (</a:t>
            </a:r>
            <a:r>
              <a:rPr lang="en-GB" altLang="en-US" sz="2400" b="1"/>
              <a:t>“Hüquqi şəxslərin dövlət reyestr məlumatları barədə sorğu” müraciət formasın</a:t>
            </a:r>
            <a:r>
              <a:rPr lang="az-Latn-AZ" altLang="en-GB" sz="2400" b="1"/>
              <a:t>ı</a:t>
            </a:r>
            <a:r>
              <a:rPr lang="en-GB" altLang="en-US" sz="2400" b="1"/>
              <a:t>n se</a:t>
            </a:r>
            <a:r>
              <a:rPr lang="az-Latn-AZ" altLang="en-GB" sz="2400" b="1"/>
              <a:t>çilməsi)</a:t>
            </a:r>
            <a:endParaRPr lang="az-Latn-AZ" altLang="en-GB" sz="2400" b="1"/>
          </a:p>
        </p:txBody>
      </p:sp>
      <p:sp>
        <p:nvSpPr>
          <p:cNvPr id="5" name="Text Box 4"/>
          <p:cNvSpPr txBox="1"/>
          <p:nvPr/>
        </p:nvSpPr>
        <p:spPr>
          <a:xfrm>
            <a:off x="229870" y="1112520"/>
            <a:ext cx="11668125" cy="1060450"/>
          </a:xfrm>
          <a:prstGeom prst="rect">
            <a:avLst/>
          </a:prstGeom>
          <a:noFill/>
        </p:spPr>
        <p:txBody>
          <a:bodyPr wrap="square" rtlCol="0">
            <a:spAutoFit/>
          </a:bodyPr>
          <a:lstStyle/>
          <a:p>
            <a:pPr algn="just">
              <a:lnSpc>
                <a:spcPct val="150000"/>
              </a:lnSpc>
            </a:pPr>
            <a:r>
              <a:rPr lang="az-Latn-AZ" altLang="en-US" sz="1400">
                <a:latin typeface="Arial" panose="020B0604020202020204" pitchFamily="34" charset="0"/>
                <a:cs typeface="Arial" panose="020B0604020202020204" pitchFamily="34" charset="0"/>
              </a:rPr>
              <a:t>Monitorinq iştirakçısı və ya monitorinqdə iştrak edən digər şəxs kimi qeydiyyata alınan vergi ödəyicisi kommersiya hüquqi şəxslərin reyestr məlumatlarınə əldə etmək üçün “Ərizələr” bölməsində “</a:t>
            </a:r>
            <a:r>
              <a:rPr lang="az-Latn-AZ" altLang="en-US" sz="1400">
                <a:latin typeface="Arial" panose="020B0604020202020204" pitchFamily="34" charset="0"/>
                <a:cs typeface="Arial" panose="020B0604020202020204" pitchFamily="34" charset="0"/>
                <a:sym typeface="+mn-ea"/>
              </a:rPr>
              <a:t>Hüquqi şəxslərin dövlət reyestr məlumatları barədə sorğu” adlı müraciət formasını seçməlidir. Bu zaman müvafiq müraciət forması açılacaqdır. </a:t>
            </a:r>
            <a:endParaRPr lang="az-Latn-AZ" altLang="en-US" sz="1400">
              <a:latin typeface="Arial" panose="020B0604020202020204" pitchFamily="34" charset="0"/>
              <a:cs typeface="Arial" panose="020B0604020202020204" pitchFamily="34" charset="0"/>
            </a:endParaRPr>
          </a:p>
        </p:txBody>
      </p:sp>
      <p:pic>
        <p:nvPicPr>
          <p:cNvPr id="9" name="Content Placeholder 8"/>
          <p:cNvPicPr>
            <a:picLocks noGrp="1" noChangeAspect="1"/>
          </p:cNvPicPr>
          <p:nvPr>
            <p:ph idx="1"/>
          </p:nvPr>
        </p:nvPicPr>
        <p:blipFill>
          <a:blip r:embed="rId1"/>
          <a:stretch>
            <a:fillRect/>
          </a:stretch>
        </p:blipFill>
        <p:spPr>
          <a:xfrm>
            <a:off x="1162050" y="2172970"/>
            <a:ext cx="9803130" cy="45262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805" y="190500"/>
            <a:ext cx="9013190" cy="582930"/>
          </a:xfrm>
        </p:spPr>
        <p:txBody>
          <a:bodyPr/>
          <a:lstStyle/>
          <a:p>
            <a:r>
              <a:rPr lang="en-GB" altLang="en-US" sz="2400" b="1">
                <a:sym typeface="+mn-ea"/>
              </a:rPr>
              <a:t>Hüquqi şəxslərin dövlət reyestr məlumatları barədə sorğu” müraciət forması</a:t>
            </a:r>
            <a:endParaRPr lang="en-GB" altLang="en-US" sz="2400" b="1"/>
          </a:p>
        </p:txBody>
      </p:sp>
      <p:sp>
        <p:nvSpPr>
          <p:cNvPr id="5" name="Text Box 4"/>
          <p:cNvSpPr txBox="1"/>
          <p:nvPr/>
        </p:nvSpPr>
        <p:spPr>
          <a:xfrm>
            <a:off x="274320" y="848360"/>
            <a:ext cx="11654155" cy="1476375"/>
          </a:xfrm>
          <a:prstGeom prst="rect">
            <a:avLst/>
          </a:prstGeom>
          <a:noFill/>
        </p:spPr>
        <p:txBody>
          <a:bodyPr wrap="square" rtlCol="0">
            <a:spAutoFit/>
          </a:bodyPr>
          <a:lstStyle/>
          <a:p>
            <a:pPr algn="just">
              <a:lnSpc>
                <a:spcPct val="150000"/>
              </a:lnSpc>
            </a:pPr>
            <a:r>
              <a:rPr lang="az-Latn-AZ" altLang="en-US" sz="1400">
                <a:latin typeface="Arial" panose="020B0604020202020204" pitchFamily="34" charset="0"/>
                <a:cs typeface="Arial" panose="020B0604020202020204" pitchFamily="34" charset="0"/>
                <a:sym typeface="+mn-ea"/>
              </a:rPr>
              <a:t>“Hüquqi şəxslərin dövlət reyestr məlumatları barədə sorğu” müraciət formasında sorğu ediləcək vergi ödəyicisinin VÖEN-i daxil edilməli və “Sorğu edilən hal” bölməsindəki variantlardan biri seçilməli</a:t>
            </a:r>
            <a:r>
              <a:rPr lang="en-GB" altLang="az-Latn-AZ" sz="1400">
                <a:latin typeface="Arial" panose="020B0604020202020204" pitchFamily="34" charset="0"/>
                <a:cs typeface="Arial" panose="020B0604020202020204" pitchFamily="34" charset="0"/>
                <a:sym typeface="+mn-ea"/>
              </a:rPr>
              <a:t> </a:t>
            </a:r>
            <a:r>
              <a:rPr lang="az-Latn-AZ" altLang="az-Latn-AZ" sz="1400">
                <a:latin typeface="Arial" panose="020B0604020202020204" pitchFamily="34" charset="0"/>
                <a:cs typeface="Arial" panose="020B0604020202020204" pitchFamily="34" charset="0"/>
                <a:sym typeface="+mn-ea"/>
              </a:rPr>
              <a:t>və “Zəruri sənədlər” bölməsində lazımi sənədlər əlavə edilməli</a:t>
            </a:r>
            <a:r>
              <a:rPr lang="az-Latn-AZ" altLang="en-US" sz="1400">
                <a:latin typeface="Arial" panose="020B0604020202020204" pitchFamily="34" charset="0"/>
                <a:cs typeface="Arial" panose="020B0604020202020204" pitchFamily="34" charset="0"/>
                <a:sym typeface="+mn-ea"/>
              </a:rPr>
              <a:t>dir. Daha sonra istifadəçi “İmzala və göndər”, düyməsinə klik etməlidir. </a:t>
            </a:r>
            <a:r>
              <a:rPr lang="en-GB" altLang="az-Latn-AZ" sz="1400">
                <a:latin typeface="Arial" panose="020B0604020202020204" pitchFamily="34" charset="0"/>
                <a:cs typeface="Arial" panose="020B0604020202020204" pitchFamily="34" charset="0"/>
                <a:sym typeface="+mn-ea"/>
              </a:rPr>
              <a:t>Bu zaman </a:t>
            </a:r>
            <a:r>
              <a:rPr lang="az-Latn-AZ" altLang="en-GB" sz="1400">
                <a:latin typeface="Arial" panose="020B0604020202020204" pitchFamily="34" charset="0"/>
                <a:cs typeface="Arial" panose="020B0604020202020204" pitchFamily="34" charset="0"/>
                <a:sym typeface="+mn-ea"/>
              </a:rPr>
              <a:t>kiçik modal pəncərə açılacaqdır.</a:t>
            </a:r>
            <a:endParaRPr lang="az-Latn-AZ" altLang="az-Latn-AZ" sz="1400">
              <a:latin typeface="Arial" panose="020B0604020202020204" pitchFamily="34" charset="0"/>
              <a:cs typeface="Arial" panose="020B0604020202020204" pitchFamily="34" charset="0"/>
              <a:sym typeface="+mn-ea"/>
            </a:endParaRPr>
          </a:p>
          <a:p>
            <a:pPr algn="just">
              <a:lnSpc>
                <a:spcPct val="150000"/>
              </a:lnSpc>
            </a:pPr>
            <a:endParaRPr lang="az-Latn-AZ" altLang="en-GB" b="1">
              <a:sym typeface="+mn-ea"/>
            </a:endParaRPr>
          </a:p>
        </p:txBody>
      </p:sp>
      <p:pic>
        <p:nvPicPr>
          <p:cNvPr id="6" name="Content Placeholder 5"/>
          <p:cNvPicPr>
            <a:picLocks noGrp="1" noChangeAspect="1"/>
          </p:cNvPicPr>
          <p:nvPr>
            <p:ph idx="1"/>
          </p:nvPr>
        </p:nvPicPr>
        <p:blipFill>
          <a:blip r:embed="rId1"/>
          <a:stretch>
            <a:fillRect/>
          </a:stretch>
        </p:blipFill>
        <p:spPr>
          <a:xfrm>
            <a:off x="1106170" y="1979295"/>
            <a:ext cx="9979025" cy="46107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6120" y="190500"/>
            <a:ext cx="10876280" cy="582930"/>
          </a:xfrm>
        </p:spPr>
        <p:txBody>
          <a:bodyPr/>
          <a:lstStyle/>
          <a:p>
            <a:r>
              <a:rPr lang="en-GB" altLang="en-US" sz="2800" b="1"/>
              <a:t>E-Portal sistemin</a:t>
            </a:r>
            <a:r>
              <a:rPr lang="az-Latn-AZ" altLang="en-US" sz="2800" b="1"/>
              <a:t>ə giriş</a:t>
            </a:r>
            <a:endParaRPr lang="az-Latn-AZ" altLang="en-US" sz="2800" b="1"/>
          </a:p>
        </p:txBody>
      </p:sp>
      <p:sp>
        <p:nvSpPr>
          <p:cNvPr id="12" name="Text Box 11"/>
          <p:cNvSpPr txBox="1"/>
          <p:nvPr/>
        </p:nvSpPr>
        <p:spPr>
          <a:xfrm>
            <a:off x="382270" y="867410"/>
            <a:ext cx="11327130" cy="414020"/>
          </a:xfrm>
          <a:prstGeom prst="rect">
            <a:avLst/>
          </a:prstGeom>
          <a:noFill/>
        </p:spPr>
        <p:txBody>
          <a:bodyPr wrap="square" rtlCol="0">
            <a:spAutoFit/>
          </a:bodyPr>
          <a:lstStyle/>
          <a:p>
            <a:pPr>
              <a:lnSpc>
                <a:spcPct val="150000"/>
              </a:lnSpc>
            </a:pPr>
            <a:r>
              <a:rPr lang="az-Latn-AZ" altLang="en-US" sz="1400">
                <a:latin typeface="Arial" panose="020B0604020202020204" pitchFamily="34" charset="0"/>
                <a:cs typeface="Arial" panose="020B0604020202020204" pitchFamily="34" charset="0"/>
              </a:rPr>
              <a:t>İstifadəçi E-Portal sisteminə ( </a:t>
            </a:r>
            <a:r>
              <a:rPr lang="az-Latn-AZ" altLang="en-US" sz="1400">
                <a:latin typeface="Arial" panose="020B0604020202020204" pitchFamily="34" charset="0"/>
                <a:cs typeface="Arial" panose="020B0604020202020204" pitchFamily="34" charset="0"/>
                <a:hlinkClick r:id="rId1" action="ppaction://hlinkfile"/>
              </a:rPr>
              <a:t>https://new.e-taxes.gov.az/eportal/az/</a:t>
            </a:r>
            <a:r>
              <a:rPr lang="az-Latn-AZ" altLang="en-US" sz="1400">
                <a:latin typeface="Arial" panose="020B0604020202020204" pitchFamily="34" charset="0"/>
                <a:cs typeface="Arial" panose="020B0604020202020204" pitchFamily="34" charset="0"/>
              </a:rPr>
              <a:t> )  Asan imza və ya Elektron imza ilə login olmalıdır</a:t>
            </a:r>
            <a:r>
              <a:rPr lang="az-Latn-AZ" altLang="en-US" sz="1400"/>
              <a:t>.</a:t>
            </a:r>
            <a:endParaRPr lang="az-Latn-AZ" altLang="en-US" sz="1400"/>
          </a:p>
        </p:txBody>
      </p:sp>
      <p:pic>
        <p:nvPicPr>
          <p:cNvPr id="14" name="Content Placeholder 13" descr="1"/>
          <p:cNvPicPr>
            <a:picLocks noGrp="1" noChangeAspect="1"/>
          </p:cNvPicPr>
          <p:nvPr>
            <p:ph idx="1"/>
          </p:nvPr>
        </p:nvPicPr>
        <p:blipFill>
          <a:blip r:embed="rId2"/>
          <a:stretch>
            <a:fillRect/>
          </a:stretch>
        </p:blipFill>
        <p:spPr>
          <a:xfrm>
            <a:off x="706755" y="1489075"/>
            <a:ext cx="10777855" cy="51454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065"/>
            <a:ext cx="10972800" cy="588645"/>
          </a:xfrm>
        </p:spPr>
        <p:txBody>
          <a:bodyPr/>
          <a:lstStyle/>
          <a:p>
            <a:pPr>
              <a:lnSpc>
                <a:spcPct val="150000"/>
              </a:lnSpc>
            </a:pPr>
            <a:br>
              <a:rPr lang="en-GB" altLang="en-US" b="1"/>
            </a:br>
            <a:endParaRPr lang="en-GB" altLang="en-US"/>
          </a:p>
        </p:txBody>
      </p:sp>
      <p:sp>
        <p:nvSpPr>
          <p:cNvPr id="4" name="Text Box 3"/>
          <p:cNvSpPr txBox="1"/>
          <p:nvPr/>
        </p:nvSpPr>
        <p:spPr>
          <a:xfrm>
            <a:off x="488950" y="519430"/>
            <a:ext cx="11213465" cy="1060450"/>
          </a:xfrm>
          <a:prstGeom prst="rect">
            <a:avLst/>
          </a:prstGeom>
          <a:noFill/>
        </p:spPr>
        <p:txBody>
          <a:bodyPr wrap="square" rtlCol="0">
            <a:spAutoFit/>
          </a:bodyPr>
          <a:lstStyle/>
          <a:p>
            <a:pPr algn="just">
              <a:lnSpc>
                <a:spcPct val="150000"/>
              </a:lnSpc>
            </a:pPr>
            <a:r>
              <a:rPr lang="az-Latn-AZ" altLang="en-US" sz="1400">
                <a:latin typeface="Arial" panose="020B0604020202020204" pitchFamily="34" charset="0"/>
                <a:cs typeface="Arial" panose="020B0604020202020204" pitchFamily="34" charset="0"/>
                <a:sym typeface="+mn-ea"/>
              </a:rPr>
              <a:t>Açılan modalda yenidən “İmzala və göndər” düyməsinə klik edilir və sistemə login olma növündən (Asan imza və ya Elektron imza ) asılı olaraq ərizənin imzalanaraq göndərilməsi prosesi icra olunur və ərizə vergi orqanına göndərilir.</a:t>
            </a:r>
            <a:endParaRPr lang="az-Latn-AZ" altLang="en-US" sz="1400">
              <a:latin typeface="Arial" panose="020B0604020202020204" pitchFamily="34" charset="0"/>
              <a:cs typeface="Arial" panose="020B0604020202020204" pitchFamily="34" charset="0"/>
              <a:sym typeface="+mn-ea"/>
            </a:endParaRPr>
          </a:p>
          <a:p>
            <a:pPr algn="just">
              <a:lnSpc>
                <a:spcPct val="150000"/>
              </a:lnSpc>
            </a:pPr>
            <a:endParaRPr lang="az-Latn-AZ" altLang="en-US" sz="140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1"/>
          <a:stretch>
            <a:fillRect/>
          </a:stretch>
        </p:blipFill>
        <p:spPr>
          <a:xfrm>
            <a:off x="173355" y="1671955"/>
            <a:ext cx="11845290" cy="409829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l">
              <a:lnSpc>
                <a:spcPct val="150000"/>
              </a:lnSpc>
            </a:pPr>
            <a:r>
              <a:rPr lang="az-Latn-AZ" altLang="en-US" sz="1400">
                <a:solidFill>
                  <a:schemeClr val="tx1"/>
                </a:solidFill>
                <a:latin typeface="Arial" panose="020B0604020202020204" pitchFamily="34" charset="0"/>
                <a:ea typeface="+mn-ea"/>
                <a:cs typeface="Arial" panose="020B0604020202020204" pitchFamily="34" charset="0"/>
                <a:sym typeface="+mn-ea"/>
              </a:rPr>
              <a:t>Ərizəyə vergi orqanında baxıldıqdan sonra ərizənin cavabı vergi ödəyicisinə məktub formasında göndərilir. İstifadəçi həmin cavaba baxmaq üçün E-Portalda “Məktublar” bölməsinə daxil olmalıdır.</a:t>
            </a:r>
            <a:br>
              <a:rPr lang="az-Latn-AZ" altLang="en-US" sz="1400">
                <a:solidFill>
                  <a:schemeClr val="tx1"/>
                </a:solidFill>
                <a:latin typeface="Arial" panose="020B0604020202020204" pitchFamily="34" charset="0"/>
                <a:ea typeface="+mn-ea"/>
                <a:cs typeface="Arial" panose="020B0604020202020204" pitchFamily="34" charset="0"/>
              </a:rPr>
            </a:br>
            <a:endParaRPr lang="az-Latn-AZ" altLang="en-US" sz="1400">
              <a:solidFill>
                <a:schemeClr val="tx1"/>
              </a:solidFill>
              <a:latin typeface="Arial" panose="020B0604020202020204" pitchFamily="34" charset="0"/>
              <a:ea typeface="+mn-ea"/>
              <a:cs typeface="Arial" panose="020B0604020202020204" pitchFamily="34" charset="0"/>
            </a:endParaRPr>
          </a:p>
        </p:txBody>
      </p:sp>
      <p:pic>
        <p:nvPicPr>
          <p:cNvPr id="4" name="Content Placeholder 3"/>
          <p:cNvPicPr>
            <a:picLocks noChangeAspect="1"/>
          </p:cNvPicPr>
          <p:nvPr>
            <p:ph idx="1"/>
          </p:nvPr>
        </p:nvPicPr>
        <p:blipFill>
          <a:blip r:embed="rId1"/>
          <a:stretch>
            <a:fillRect/>
          </a:stretch>
        </p:blipFill>
        <p:spPr>
          <a:xfrm>
            <a:off x="763905" y="1306195"/>
            <a:ext cx="10818495" cy="50120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l">
              <a:lnSpc>
                <a:spcPct val="150000"/>
              </a:lnSpc>
            </a:pPr>
            <a:r>
              <a:rPr lang="az-Latn-AZ" altLang="en-US" sz="1400">
                <a:solidFill>
                  <a:schemeClr val="tx1"/>
                </a:solidFill>
                <a:latin typeface="Arial" panose="020B0604020202020204" pitchFamily="34" charset="0"/>
                <a:ea typeface="+mn-ea"/>
                <a:cs typeface="Arial" panose="020B0604020202020204" pitchFamily="34" charset="0"/>
                <a:sym typeface="+mn-ea"/>
              </a:rPr>
              <a:t>İstifadəçi həmin məktubun üzərinə klik edərək məktuba ətraflı baxış keçirə bilər. Məktubun üzərinə klik etdikdə məktub istifadəçinin komputerinə yüklənəcəkdir. Ərizə vergi örqanı tərəfindən təsdiq olunduğu halda məktubda sorğu edilən vergi ödəyicisinin məlumatları əks olunacaqdır.</a:t>
            </a:r>
            <a:endParaRPr lang="az-Latn-AZ" altLang="en-US" sz="1400">
              <a:solidFill>
                <a:schemeClr val="tx1"/>
              </a:solidFill>
              <a:latin typeface="Arial" panose="020B0604020202020204" pitchFamily="34" charset="0"/>
              <a:ea typeface="+mn-ea"/>
              <a:cs typeface="Arial" panose="020B0604020202020204" pitchFamily="34" charset="0"/>
            </a:endParaRPr>
          </a:p>
        </p:txBody>
      </p:sp>
      <p:pic>
        <p:nvPicPr>
          <p:cNvPr id="6" name="Content Placeholder 5"/>
          <p:cNvPicPr>
            <a:picLocks noChangeAspect="1"/>
          </p:cNvPicPr>
          <p:nvPr>
            <p:ph idx="1"/>
          </p:nvPr>
        </p:nvPicPr>
        <p:blipFill>
          <a:blip r:embed="rId1"/>
          <a:stretch>
            <a:fillRect/>
          </a:stretch>
        </p:blipFill>
        <p:spPr>
          <a:xfrm>
            <a:off x="847090" y="1498600"/>
            <a:ext cx="10497820" cy="48907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55" y="2572067"/>
            <a:ext cx="10972800" cy="1769113"/>
          </a:xfrm>
          <a:solidFill>
            <a:schemeClr val="accent5">
              <a:lumMod val="50000"/>
            </a:schemeClr>
          </a:solidFill>
        </p:spPr>
        <p:txBody>
          <a:bodyPr/>
          <a:lstStyle/>
          <a:p>
            <a:r>
              <a:rPr lang="en-GB" altLang="en-US" sz="3200" b="1" dirty="0" err="1">
                <a:solidFill>
                  <a:schemeClr val="bg1"/>
                </a:solidFill>
                <a:sym typeface="+mn-ea"/>
              </a:rPr>
              <a:t>Sorğu</a:t>
            </a:r>
            <a:r>
              <a:rPr lang="en-GB" altLang="en-US" sz="3200" b="1" dirty="0">
                <a:solidFill>
                  <a:schemeClr val="bg1"/>
                </a:solidFill>
                <a:sym typeface="+mn-ea"/>
              </a:rPr>
              <a:t> </a:t>
            </a:r>
            <a:r>
              <a:rPr lang="en-GB" altLang="en-US" sz="3200" b="1" dirty="0" err="1">
                <a:solidFill>
                  <a:schemeClr val="bg1"/>
                </a:solidFill>
                <a:sym typeface="+mn-ea"/>
              </a:rPr>
              <a:t>edilən</a:t>
            </a:r>
            <a:r>
              <a:rPr lang="en-GB" altLang="en-US" sz="3200" b="1" dirty="0">
                <a:solidFill>
                  <a:schemeClr val="bg1"/>
                </a:solidFill>
                <a:sym typeface="+mn-ea"/>
              </a:rPr>
              <a:t> </a:t>
            </a:r>
            <a:r>
              <a:rPr lang="en-GB" altLang="en-US" sz="3200" b="1" dirty="0" err="1">
                <a:solidFill>
                  <a:schemeClr val="bg1"/>
                </a:solidFill>
                <a:sym typeface="+mn-ea"/>
              </a:rPr>
              <a:t>ödəyicilər</a:t>
            </a:r>
            <a:r>
              <a:rPr lang="en-GB" altLang="en-US" sz="3200" b="1" dirty="0">
                <a:solidFill>
                  <a:schemeClr val="bg1"/>
                </a:solidFill>
                <a:sym typeface="+mn-ea"/>
              </a:rPr>
              <a:t> </a:t>
            </a:r>
            <a:r>
              <a:rPr lang="en-GB" altLang="en-US" sz="3200" b="1" dirty="0" err="1">
                <a:solidFill>
                  <a:schemeClr val="bg1"/>
                </a:solidFill>
                <a:sym typeface="+mn-ea"/>
              </a:rPr>
              <a:t>üzrə</a:t>
            </a:r>
            <a:r>
              <a:rPr lang="en-GB" altLang="en-US" sz="3200" b="1" dirty="0">
                <a:solidFill>
                  <a:schemeClr val="bg1"/>
                </a:solidFill>
                <a:sym typeface="+mn-ea"/>
              </a:rPr>
              <a:t> </a:t>
            </a:r>
            <a:r>
              <a:rPr lang="en-GB" altLang="en-US" sz="3200" b="1" dirty="0" err="1">
                <a:solidFill>
                  <a:schemeClr val="bg1"/>
                </a:solidFill>
                <a:sym typeface="+mn-ea"/>
              </a:rPr>
              <a:t>hesabatın</a:t>
            </a:r>
            <a:r>
              <a:rPr lang="en-GB" altLang="en-US" sz="3200" b="1" dirty="0">
                <a:solidFill>
                  <a:schemeClr val="bg1"/>
                </a:solidFill>
                <a:sym typeface="+mn-ea"/>
              </a:rPr>
              <a:t> </a:t>
            </a:r>
            <a:r>
              <a:rPr lang="en-GB" altLang="en-US" sz="3200" b="1" dirty="0" err="1">
                <a:solidFill>
                  <a:schemeClr val="bg1"/>
                </a:solidFill>
                <a:sym typeface="+mn-ea"/>
              </a:rPr>
              <a:t>göndərilməsi</a:t>
            </a:r>
            <a:endParaRPr lang="en-GB" altLang="en-US" sz="3200" b="1"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55" y="190500"/>
            <a:ext cx="11205845" cy="582930"/>
          </a:xfrm>
        </p:spPr>
        <p:txBody>
          <a:bodyPr/>
          <a:lstStyle/>
          <a:p>
            <a:pPr algn="l">
              <a:buClrTx/>
              <a:buSzTx/>
              <a:buFontTx/>
            </a:pPr>
            <a:r>
              <a:rPr lang="en-GB" altLang="en-US" sz="2400" b="1">
                <a:sym typeface="+mn-ea"/>
              </a:rPr>
              <a:t>Ərizələr bölməsi (</a:t>
            </a:r>
            <a:r>
              <a:rPr lang="en-GB" altLang="en-US" sz="2400" b="1"/>
              <a:t>Sorğu edilən ödəyicilər üzrə hesabatın göndərilməsi)</a:t>
            </a:r>
            <a:endParaRPr lang="en-GB" altLang="en-US" sz="2400" b="1"/>
          </a:p>
        </p:txBody>
      </p:sp>
      <p:sp>
        <p:nvSpPr>
          <p:cNvPr id="4" name="Text Box 3"/>
          <p:cNvSpPr txBox="1"/>
          <p:nvPr/>
        </p:nvSpPr>
        <p:spPr>
          <a:xfrm>
            <a:off x="376555" y="899795"/>
            <a:ext cx="11448415" cy="1060450"/>
          </a:xfrm>
          <a:prstGeom prst="rect">
            <a:avLst/>
          </a:prstGeom>
          <a:noFill/>
        </p:spPr>
        <p:txBody>
          <a:bodyPr wrap="square" rtlCol="0">
            <a:spAutoFit/>
          </a:bodyPr>
          <a:lstStyle/>
          <a:p>
            <a:pPr algn="just">
              <a:lnSpc>
                <a:spcPct val="150000"/>
              </a:lnSpc>
            </a:pPr>
            <a:r>
              <a:rPr lang="en-GB" sz="1400">
                <a:latin typeface="Arial" panose="020B0604020202020204" pitchFamily="34" charset="0"/>
                <a:cs typeface="Arial" panose="020B0604020202020204" pitchFamily="34" charset="0"/>
                <a:sym typeface="+mn-ea"/>
              </a:rPr>
              <a:t>V</a:t>
            </a:r>
            <a:r>
              <a:rPr lang="az-Latn-AZ" altLang="en-US" sz="1400">
                <a:latin typeface="Arial" panose="020B0604020202020204" pitchFamily="34" charset="0"/>
                <a:cs typeface="Arial" panose="020B0604020202020204" pitchFamily="34" charset="0"/>
                <a:sym typeface="+mn-ea"/>
              </a:rPr>
              <a:t>ergi ödəyicisi </a:t>
            </a:r>
            <a:r>
              <a:rPr lang="en-GB" altLang="az-Latn-AZ" sz="1400">
                <a:latin typeface="Arial" panose="020B0604020202020204" pitchFamily="34" charset="0"/>
                <a:cs typeface="Arial" panose="020B0604020202020204" pitchFamily="34" charset="0"/>
                <a:sym typeface="+mn-ea"/>
              </a:rPr>
              <a:t>ay </a:t>
            </a:r>
            <a:r>
              <a:rPr lang="az-Latn-AZ" altLang="az-Latn-AZ" sz="1400">
                <a:latin typeface="Arial" panose="020B0604020202020204" pitchFamily="34" charset="0"/>
                <a:cs typeface="Arial" panose="020B0604020202020204" pitchFamily="34" charset="0"/>
                <a:sym typeface="+mn-ea"/>
              </a:rPr>
              <a:t>ərzində əldə etdiyi vergi ödəyicilərinin </a:t>
            </a:r>
            <a:r>
              <a:rPr lang="az-Latn-AZ" altLang="en-US" sz="1400">
                <a:latin typeface="Arial" panose="020B0604020202020204" pitchFamily="34" charset="0"/>
                <a:cs typeface="Arial" panose="020B0604020202020204" pitchFamily="34" charset="0"/>
                <a:sym typeface="+mn-ea"/>
              </a:rPr>
              <a:t>reyestr məlumatlarını nə məqsədlə istifadə etməsi barədə aylıq vergi orqanına hesabat göndərməlidir.Bunun üçün istifadəçi “Ərizələr” bölməsində “Sorğu edilən ödəyicilər üzrə hesabatın göndərilməsi” adlı hesabat formasını seçməlidir. Bu zaman müvafiq hesabat forması açılacaqdır. </a:t>
            </a:r>
            <a:endParaRPr lang="az-Latn-AZ" altLang="en-US" sz="140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1"/>
          <a:stretch>
            <a:fillRect/>
          </a:stretch>
        </p:blipFill>
        <p:spPr>
          <a:xfrm>
            <a:off x="1118235" y="1960245"/>
            <a:ext cx="9954895" cy="45262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122"/>
            <a:ext cx="10972800" cy="1143000"/>
          </a:xfrm>
        </p:spPr>
        <p:txBody>
          <a:bodyPr/>
          <a:lstStyle/>
          <a:p>
            <a:r>
              <a:rPr lang="en-GB" altLang="en-US" sz="2400" b="1">
                <a:sym typeface="+mn-ea"/>
              </a:rPr>
              <a:t>Sorğu edilən ödəyicilər üzrə hesabatın göndərilməsi</a:t>
            </a:r>
            <a:endParaRPr lang="en-GB" altLang="en-US" sz="2400" b="1"/>
          </a:p>
        </p:txBody>
      </p:sp>
      <p:sp>
        <p:nvSpPr>
          <p:cNvPr id="4" name="Text Box 3"/>
          <p:cNvSpPr txBox="1"/>
          <p:nvPr/>
        </p:nvSpPr>
        <p:spPr>
          <a:xfrm>
            <a:off x="314960" y="773430"/>
            <a:ext cx="11522075" cy="1153160"/>
          </a:xfrm>
          <a:prstGeom prst="rect">
            <a:avLst/>
          </a:prstGeom>
          <a:noFill/>
        </p:spPr>
        <p:txBody>
          <a:bodyPr wrap="square" rtlCol="0">
            <a:spAutoFit/>
          </a:bodyPr>
          <a:lstStyle/>
          <a:p>
            <a:pPr algn="just">
              <a:lnSpc>
                <a:spcPct val="150000"/>
              </a:lnSpc>
            </a:pPr>
            <a:r>
              <a:rPr lang="az-Latn-AZ" altLang="en-US">
                <a:latin typeface="Arial" panose="020B0604020202020204" pitchFamily="34" charset="0"/>
                <a:cs typeface="Arial" panose="020B0604020202020204" pitchFamily="34" charset="0"/>
                <a:sym typeface="+mn-ea"/>
              </a:rPr>
              <a:t> </a:t>
            </a:r>
            <a:r>
              <a:rPr lang="en-GB" altLang="az-Latn-AZ" sz="1400">
                <a:latin typeface="Arial" panose="020B0604020202020204" pitchFamily="34" charset="0"/>
                <a:cs typeface="Arial" panose="020B0604020202020204" pitchFamily="34" charset="0"/>
                <a:sym typeface="+mn-ea"/>
              </a:rPr>
              <a:t>Ərizələrin siyahısından “Sorğu edilən ödəyicilər üzrə hesabatın göndərilməsi” adlı hesabat forması seçildikdə ilk öncə kiçik</a:t>
            </a:r>
            <a:r>
              <a:rPr lang="az-Latn-AZ" altLang="en-GB" sz="1400">
                <a:latin typeface="Arial" panose="020B0604020202020204" pitchFamily="34" charset="0"/>
                <a:cs typeface="Arial" panose="020B0604020202020204" pitchFamily="34" charset="0"/>
                <a:sym typeface="+mn-ea"/>
              </a:rPr>
              <a:t> </a:t>
            </a:r>
            <a:r>
              <a:rPr lang="en-GB" altLang="az-Latn-AZ" sz="1400">
                <a:latin typeface="Arial" panose="020B0604020202020204" pitchFamily="34" charset="0"/>
                <a:cs typeface="Arial" panose="020B0604020202020204" pitchFamily="34" charset="0"/>
                <a:sym typeface="+mn-ea"/>
              </a:rPr>
              <a:t>mo</a:t>
            </a:r>
            <a:r>
              <a:rPr lang="az-Latn-AZ" altLang="en-GB" sz="1400">
                <a:latin typeface="Arial" panose="020B0604020202020204" pitchFamily="34" charset="0"/>
                <a:cs typeface="Arial" panose="020B0604020202020204" pitchFamily="34" charset="0"/>
                <a:sym typeface="+mn-ea"/>
              </a:rPr>
              <a:t>d</a:t>
            </a:r>
            <a:r>
              <a:rPr lang="en-GB" altLang="az-Latn-AZ" sz="1400">
                <a:latin typeface="Arial" panose="020B0604020202020204" pitchFamily="34" charset="0"/>
                <a:cs typeface="Arial" panose="020B0604020202020204" pitchFamily="34" charset="0"/>
                <a:sym typeface="+mn-ea"/>
              </a:rPr>
              <a:t>al açılacaqdır. Açılan modalda hesabatın aid olduğu ay və il seçilməlidir. Daha sonra “Davam et” düy</a:t>
            </a:r>
            <a:r>
              <a:rPr lang="az-Latn-AZ" altLang="en-GB" sz="1400">
                <a:latin typeface="Arial" panose="020B0604020202020204" pitchFamily="34" charset="0"/>
                <a:cs typeface="Arial" panose="020B0604020202020204" pitchFamily="34" charset="0"/>
                <a:sym typeface="+mn-ea"/>
              </a:rPr>
              <a:t>m</a:t>
            </a:r>
            <a:r>
              <a:rPr lang="en-GB" altLang="az-Latn-AZ" sz="1400">
                <a:latin typeface="Arial" panose="020B0604020202020204" pitchFamily="34" charset="0"/>
                <a:cs typeface="Arial" panose="020B0604020202020204" pitchFamily="34" charset="0"/>
                <a:sym typeface="+mn-ea"/>
              </a:rPr>
              <a:t>əsinə klik edilməlidir.</a:t>
            </a:r>
            <a:r>
              <a:rPr lang="az-Latn-AZ" altLang="en-GB" sz="1400">
                <a:latin typeface="Arial" panose="020B0604020202020204" pitchFamily="34" charset="0"/>
                <a:cs typeface="Arial" panose="020B0604020202020204" pitchFamily="34" charset="0"/>
                <a:sym typeface="+mn-ea"/>
              </a:rPr>
              <a:t> Bu zaman </a:t>
            </a:r>
            <a:r>
              <a:rPr lang="en-GB" altLang="az-Latn-AZ" sz="1400">
                <a:latin typeface="Arial" panose="020B0604020202020204" pitchFamily="34" charset="0"/>
                <a:cs typeface="Arial" panose="020B0604020202020204" pitchFamily="34" charset="0"/>
                <a:sym typeface="+mn-ea"/>
              </a:rPr>
              <a:t>“Sorğu edilən ödəyicilər üzrə hesabatın göndərilməsi”</a:t>
            </a:r>
            <a:r>
              <a:rPr lang="az-Latn-AZ" altLang="en-GB" sz="1400">
                <a:latin typeface="Arial" panose="020B0604020202020204" pitchFamily="34" charset="0"/>
                <a:cs typeface="Arial" panose="020B0604020202020204" pitchFamily="34" charset="0"/>
                <a:sym typeface="+mn-ea"/>
              </a:rPr>
              <a:t> </a:t>
            </a:r>
            <a:r>
              <a:rPr lang="en-GB" altLang="az-Latn-AZ" sz="1400">
                <a:latin typeface="Arial" panose="020B0604020202020204" pitchFamily="34" charset="0"/>
                <a:cs typeface="Arial" panose="020B0604020202020204" pitchFamily="34" charset="0"/>
                <a:sym typeface="+mn-ea"/>
              </a:rPr>
              <a:t> adlı hesabat forması</a:t>
            </a:r>
            <a:r>
              <a:rPr lang="az-Latn-AZ" altLang="en-GB" sz="1400">
                <a:latin typeface="Arial" panose="020B0604020202020204" pitchFamily="34" charset="0"/>
                <a:cs typeface="Arial" panose="020B0604020202020204" pitchFamily="34" charset="0"/>
                <a:sym typeface="+mn-ea"/>
              </a:rPr>
              <a:t>nın daxili səhifəsi açılacaqdır.</a:t>
            </a:r>
            <a:endParaRPr lang="az-Latn-AZ" altLang="en-GB" sz="1400">
              <a:latin typeface="Arial" panose="020B0604020202020204" pitchFamily="34" charset="0"/>
              <a:cs typeface="Arial" panose="020B0604020202020204" pitchFamily="34" charset="0"/>
              <a:sym typeface="+mn-ea"/>
            </a:endParaRPr>
          </a:p>
        </p:txBody>
      </p:sp>
      <p:pic>
        <p:nvPicPr>
          <p:cNvPr id="5" name="Content Placeholder 4"/>
          <p:cNvPicPr>
            <a:picLocks noGrp="1" noChangeAspect="1"/>
          </p:cNvPicPr>
          <p:nvPr>
            <p:ph idx="1"/>
          </p:nvPr>
        </p:nvPicPr>
        <p:blipFill>
          <a:blip r:embed="rId1"/>
          <a:stretch>
            <a:fillRect/>
          </a:stretch>
        </p:blipFill>
        <p:spPr>
          <a:xfrm>
            <a:off x="939165" y="1926590"/>
            <a:ext cx="10273665" cy="455231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46380" y="239395"/>
            <a:ext cx="11698605" cy="1383665"/>
          </a:xfrm>
          <a:prstGeom prst="rect">
            <a:avLst/>
          </a:prstGeom>
          <a:noFill/>
        </p:spPr>
        <p:txBody>
          <a:bodyPr wrap="square" rtlCol="0">
            <a:spAutoFit/>
          </a:bodyPr>
          <a:lstStyle/>
          <a:p>
            <a:pPr algn="just">
              <a:lnSpc>
                <a:spcPct val="150000"/>
              </a:lnSpc>
            </a:pPr>
            <a:r>
              <a:rPr lang="en-GB" altLang="az-Latn-AZ" sz="1400">
                <a:latin typeface="Arial" panose="020B0604020202020204" pitchFamily="34" charset="0"/>
                <a:cs typeface="Arial" panose="020B0604020202020204" pitchFamily="34" charset="0"/>
              </a:rPr>
              <a:t>A</a:t>
            </a:r>
            <a:r>
              <a:rPr lang="az-Latn-AZ" altLang="az-Latn-AZ" sz="1400">
                <a:latin typeface="Arial" panose="020B0604020202020204" pitchFamily="34" charset="0"/>
                <a:cs typeface="Arial" panose="020B0604020202020204" pitchFamily="34" charset="0"/>
              </a:rPr>
              <a:t>çılan ekranda ay ərzində sorğu edilən vergi ödəyicilərinin VÖEN / Adı  , “Sorğu edilən hal” , “Sorğunun tarixi” xanaları avtomatik sistem tərəfindən cədvəldə əks olunur. Vergi ödəyicisi hər bir sətrin qarşısındakı        düyməsinə klik edərək cədvəldəki hər bir sətir üçün digər məlumatları doldurmalıdır. Əlavə olaraq “Excel yüklə” düyməsi vasitəsilə cədvəldəki məlumatlar excel formasında istifadəçinin komputerinə yüklənilə bilər. “Paket” düyməsi vasitəsilə istifadəçi komputerində olan exceli sistemə daxil edərək içərisindəki məlumatları cədvələ əlavə edə bilər.</a:t>
            </a:r>
            <a:endParaRPr lang="en-GB" altLang="az-Latn-AZ" sz="140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sz="half" idx="2"/>
          </p:nvPr>
        </p:nvPicPr>
        <p:blipFill>
          <a:blip r:embed="rId1"/>
          <a:stretch>
            <a:fillRect/>
          </a:stretch>
        </p:blipFill>
        <p:spPr>
          <a:xfrm>
            <a:off x="5640070" y="645795"/>
            <a:ext cx="381000" cy="342900"/>
          </a:xfrm>
          <a:prstGeom prst="rect">
            <a:avLst/>
          </a:prstGeom>
        </p:spPr>
      </p:pic>
      <p:pic>
        <p:nvPicPr>
          <p:cNvPr id="10" name="Content Placeholder 9"/>
          <p:cNvPicPr>
            <a:picLocks noGrp="1" noChangeAspect="1"/>
          </p:cNvPicPr>
          <p:nvPr>
            <p:ph sz="half" idx="1"/>
          </p:nvPr>
        </p:nvPicPr>
        <p:blipFill>
          <a:blip r:embed="rId2"/>
          <a:stretch>
            <a:fillRect/>
          </a:stretch>
        </p:blipFill>
        <p:spPr>
          <a:xfrm>
            <a:off x="1275715" y="1911350"/>
            <a:ext cx="9641205" cy="450151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575310" y="346075"/>
            <a:ext cx="10729595" cy="306705"/>
          </a:xfrm>
          <a:prstGeom prst="rect">
            <a:avLst/>
          </a:prstGeom>
          <a:noFill/>
        </p:spPr>
        <p:txBody>
          <a:bodyPr wrap="square" rtlCol="0">
            <a:spAutoFit/>
          </a:bodyPr>
          <a:lstStyle/>
          <a:p>
            <a:r>
              <a:rPr lang="az-Latn-AZ" altLang="az-Latn-AZ" sz="1400">
                <a:latin typeface="Arial" panose="020B0604020202020204" pitchFamily="34" charset="0"/>
                <a:cs typeface="Arial" panose="020B0604020202020204" pitchFamily="34" charset="0"/>
              </a:rPr>
              <a:t>        düyməsinə klik etdikdə açılan ekranda məcburi xanalar doldurularaq “Davam et” düyməsinə klik edilməlidir.</a:t>
            </a:r>
            <a:endParaRPr lang="az-Latn-AZ" altLang="az-Latn-AZ" sz="140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1"/>
          <a:stretch>
            <a:fillRect/>
          </a:stretch>
        </p:blipFill>
        <p:spPr>
          <a:xfrm>
            <a:off x="1068070" y="1126490"/>
            <a:ext cx="9747250" cy="4897120"/>
          </a:xfrm>
          <a:prstGeom prst="rect">
            <a:avLst/>
          </a:prstGeom>
        </p:spPr>
      </p:pic>
      <p:pic>
        <p:nvPicPr>
          <p:cNvPr id="8" name="Content Placeholder 7"/>
          <p:cNvPicPr>
            <a:picLocks noGrp="1" noChangeAspect="1"/>
          </p:cNvPicPr>
          <p:nvPr>
            <p:ph sz="half" idx="2"/>
          </p:nvPr>
        </p:nvPicPr>
        <p:blipFill>
          <a:blip r:embed="rId2"/>
          <a:stretch>
            <a:fillRect/>
          </a:stretch>
        </p:blipFill>
        <p:spPr>
          <a:xfrm>
            <a:off x="687070" y="346075"/>
            <a:ext cx="381000" cy="3429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580390" y="295910"/>
            <a:ext cx="11611610" cy="1014730"/>
          </a:xfrm>
          <a:prstGeom prst="rect">
            <a:avLst/>
          </a:prstGeom>
          <a:noFill/>
        </p:spPr>
        <p:txBody>
          <a:bodyPr wrap="square" rtlCol="0">
            <a:spAutoFit/>
          </a:bodyPr>
          <a:lstStyle/>
          <a:p>
            <a:pPr>
              <a:lnSpc>
                <a:spcPct val="150000"/>
              </a:lnSpc>
            </a:pPr>
            <a:r>
              <a:rPr lang="az-Latn-AZ" altLang="az-Latn-AZ" sz="1400">
                <a:latin typeface="Arial" panose="020B0604020202020204" pitchFamily="34" charset="0"/>
                <a:cs typeface="Arial" panose="020B0604020202020204" pitchFamily="34" charset="0"/>
              </a:rPr>
              <a:t>“Davam et” düyməsinə klik edildikdən sonra daxil edilən hər bir məlumat cədvələ əlavə olunur. </a:t>
            </a:r>
            <a:r>
              <a:rPr lang="az-Latn-AZ" altLang="az-Latn-AZ" sz="1400">
                <a:latin typeface="Arial" panose="020B0604020202020204" pitchFamily="34" charset="0"/>
                <a:cs typeface="Arial" panose="020B0604020202020204" pitchFamily="34" charset="0"/>
                <a:sym typeface="+mn-ea"/>
              </a:rPr>
              <a:t> Daha sonra istifadəçi “İmzala və göndər”, düyməsinə klik etməlidir. Bu zaman kiçik modal pəncərə açılacaqdır.</a:t>
            </a:r>
            <a:endParaRPr lang="az-Latn-AZ" altLang="az-Latn-AZ" sz="1400">
              <a:latin typeface="Arial" panose="020B0604020202020204" pitchFamily="34" charset="0"/>
              <a:cs typeface="Arial" panose="020B0604020202020204" pitchFamily="34" charset="0"/>
              <a:sym typeface="+mn-ea"/>
            </a:endParaRPr>
          </a:p>
          <a:p>
            <a:endParaRPr lang="az-Latn-AZ" altLang="en-GB"/>
          </a:p>
        </p:txBody>
      </p:sp>
      <p:pic>
        <p:nvPicPr>
          <p:cNvPr id="5" name="Content Placeholder 4"/>
          <p:cNvPicPr>
            <a:picLocks noGrp="1" noChangeAspect="1"/>
          </p:cNvPicPr>
          <p:nvPr>
            <p:ph idx="1"/>
          </p:nvPr>
        </p:nvPicPr>
        <p:blipFill>
          <a:blip r:embed="rId1"/>
          <a:stretch>
            <a:fillRect/>
          </a:stretch>
        </p:blipFill>
        <p:spPr>
          <a:xfrm>
            <a:off x="886460" y="1414780"/>
            <a:ext cx="10227945" cy="473519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506095" y="544830"/>
            <a:ext cx="11178540" cy="1014730"/>
          </a:xfrm>
          <a:prstGeom prst="rect">
            <a:avLst/>
          </a:prstGeom>
          <a:noFill/>
        </p:spPr>
        <p:txBody>
          <a:bodyPr wrap="square" rtlCol="0">
            <a:spAutoFit/>
          </a:bodyPr>
          <a:lstStyle/>
          <a:p>
            <a:pPr algn="l">
              <a:lnSpc>
                <a:spcPct val="150000"/>
              </a:lnSpc>
            </a:pPr>
            <a:r>
              <a:rPr lang="az-Latn-AZ" altLang="az-Latn-AZ" sz="1400">
                <a:latin typeface="Arial" panose="020B0604020202020204" pitchFamily="34" charset="0"/>
                <a:cs typeface="Arial" panose="020B0604020202020204" pitchFamily="34" charset="0"/>
                <a:sym typeface="+mn-ea"/>
              </a:rPr>
              <a:t>Açılan modalda yenidən “İmzala və göndər” düyməsinə klik edilir və sistemə login olma növündən (Asan imza və ya Elektron imza ) asılı olaraq ərizənin imzalanaraq göndərilməsi prosesi icra olunur və müvafiq hesabat vergi orqanına göndərilir. </a:t>
            </a:r>
            <a:endParaRPr lang="az-Latn-AZ" altLang="az-Latn-AZ" sz="1400">
              <a:latin typeface="Arial" panose="020B0604020202020204" pitchFamily="34" charset="0"/>
              <a:cs typeface="Arial" panose="020B0604020202020204" pitchFamily="34" charset="0"/>
            </a:endParaRPr>
          </a:p>
          <a:p>
            <a:endParaRPr lang="en-GB" altLang="en-US"/>
          </a:p>
        </p:txBody>
      </p:sp>
      <p:pic>
        <p:nvPicPr>
          <p:cNvPr id="5" name="Content Placeholder 4"/>
          <p:cNvPicPr>
            <a:picLocks noGrp="1" noChangeAspect="1"/>
          </p:cNvPicPr>
          <p:nvPr>
            <p:ph idx="1"/>
          </p:nvPr>
        </p:nvPicPr>
        <p:blipFill>
          <a:blip r:embed="rId1"/>
          <a:stretch>
            <a:fillRect/>
          </a:stretch>
        </p:blipFill>
        <p:spPr>
          <a:xfrm>
            <a:off x="579755" y="1750060"/>
            <a:ext cx="10732135" cy="41573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53310"/>
            <a:ext cx="10972800" cy="2014504"/>
          </a:xfrm>
          <a:solidFill>
            <a:srgbClr val="002060"/>
          </a:solidFill>
        </p:spPr>
        <p:txBody>
          <a:bodyPr/>
          <a:lstStyle/>
          <a:p>
            <a:pPr algn="ctr">
              <a:lnSpc>
                <a:spcPct val="150000"/>
              </a:lnSpc>
            </a:pPr>
            <a:r>
              <a:rPr lang="en-GB" altLang="en-US" sz="3200" b="1" dirty="0" err="1">
                <a:solidFill>
                  <a:schemeClr val="bg1"/>
                </a:solidFill>
              </a:rPr>
              <a:t>Rəhbər</a:t>
            </a:r>
            <a:r>
              <a:rPr lang="en-GB" altLang="en-US" sz="3200" b="1" dirty="0">
                <a:solidFill>
                  <a:schemeClr val="bg1"/>
                </a:solidFill>
              </a:rPr>
              <a:t> </a:t>
            </a:r>
            <a:r>
              <a:rPr lang="en-GB" altLang="en-US" sz="3200" b="1" dirty="0" err="1">
                <a:solidFill>
                  <a:schemeClr val="bg1"/>
                </a:solidFill>
              </a:rPr>
              <a:t>vəzifəli</a:t>
            </a:r>
            <a:r>
              <a:rPr lang="en-GB" altLang="en-US" sz="3200" b="1" dirty="0">
                <a:solidFill>
                  <a:schemeClr val="bg1"/>
                </a:solidFill>
              </a:rPr>
              <a:t> </a:t>
            </a:r>
            <a:r>
              <a:rPr lang="en-GB" altLang="en-US" sz="3200" b="1" dirty="0" err="1">
                <a:solidFill>
                  <a:schemeClr val="bg1"/>
                </a:solidFill>
              </a:rPr>
              <a:t>şəxs</a:t>
            </a:r>
            <a:r>
              <a:rPr lang="en-GB" altLang="en-US" sz="3200" b="1" dirty="0">
                <a:solidFill>
                  <a:schemeClr val="bg1"/>
                </a:solidFill>
              </a:rPr>
              <a:t> </a:t>
            </a:r>
            <a:r>
              <a:rPr lang="en-GB" altLang="en-US" sz="3200" b="1" dirty="0" err="1">
                <a:solidFill>
                  <a:schemeClr val="bg1"/>
                </a:solidFill>
              </a:rPr>
              <a:t>tərəfindən</a:t>
            </a:r>
            <a:br>
              <a:rPr lang="en-GB" altLang="en-US" sz="3200" b="1" dirty="0">
                <a:solidFill>
                  <a:schemeClr val="bg1"/>
                </a:solidFill>
              </a:rPr>
            </a:br>
            <a:r>
              <a:rPr lang="en-GB" altLang="en-US" sz="3200" b="1" dirty="0">
                <a:solidFill>
                  <a:schemeClr val="bg1"/>
                </a:solidFill>
              </a:rPr>
              <a:t> </a:t>
            </a:r>
            <a:r>
              <a:rPr lang="en-GB" altLang="en-US" sz="3200" b="1" dirty="0" err="1">
                <a:solidFill>
                  <a:schemeClr val="bg1"/>
                </a:solidFill>
              </a:rPr>
              <a:t>digər</a:t>
            </a:r>
            <a:r>
              <a:rPr lang="en-GB" altLang="en-US" sz="3200" b="1" dirty="0">
                <a:solidFill>
                  <a:schemeClr val="bg1"/>
                </a:solidFill>
              </a:rPr>
              <a:t> </a:t>
            </a:r>
            <a:r>
              <a:rPr lang="en-GB" altLang="en-US" sz="3200" b="1" dirty="0" err="1">
                <a:solidFill>
                  <a:schemeClr val="bg1"/>
                </a:solidFill>
              </a:rPr>
              <a:t>vəzifəli</a:t>
            </a:r>
            <a:r>
              <a:rPr lang="az-Latn-AZ" altLang="en-GB" sz="3200" b="1" dirty="0">
                <a:solidFill>
                  <a:schemeClr val="bg1"/>
                </a:solidFill>
              </a:rPr>
              <a:t> </a:t>
            </a:r>
            <a:r>
              <a:rPr lang="en-GB" altLang="en-US" sz="3200" b="1" dirty="0" err="1">
                <a:solidFill>
                  <a:schemeClr val="bg1"/>
                </a:solidFill>
              </a:rPr>
              <a:t>əməkdaşa</a:t>
            </a:r>
            <a:r>
              <a:rPr lang="en-GB" altLang="en-US" sz="3200" b="1" dirty="0">
                <a:solidFill>
                  <a:schemeClr val="bg1"/>
                </a:solidFill>
              </a:rPr>
              <a:t> </a:t>
            </a:r>
            <a:r>
              <a:rPr lang="en-GB" altLang="en-US" sz="3200" b="1" dirty="0" err="1">
                <a:solidFill>
                  <a:schemeClr val="bg1"/>
                </a:solidFill>
              </a:rPr>
              <a:t>hüquqların</a:t>
            </a:r>
            <a:r>
              <a:rPr lang="en-GB" altLang="en-US" sz="3200" b="1" dirty="0">
                <a:solidFill>
                  <a:schemeClr val="bg1"/>
                </a:solidFill>
              </a:rPr>
              <a:t> </a:t>
            </a:r>
            <a:r>
              <a:rPr lang="en-GB" altLang="en-US" sz="3200" b="1" dirty="0" err="1">
                <a:solidFill>
                  <a:schemeClr val="bg1"/>
                </a:solidFill>
              </a:rPr>
              <a:t>verilməsi</a:t>
            </a:r>
            <a:endParaRPr lang="en-GB" altLang="en-US" sz="3200" b="1"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76870"/>
            <a:ext cx="9144000" cy="1411550"/>
          </a:xfrm>
          <a:solidFill>
            <a:schemeClr val="accent5">
              <a:lumMod val="50000"/>
            </a:schemeClr>
          </a:solidFill>
        </p:spPr>
        <p:txBody>
          <a:bodyPr/>
          <a:lstStyle/>
          <a:p>
            <a:r>
              <a:rPr lang="en-US" dirty="0">
                <a:solidFill>
                  <a:schemeClr val="bg1"/>
                </a:solidFill>
              </a:rPr>
              <a:t>D</a:t>
            </a:r>
            <a:r>
              <a:rPr lang="az-Latn-AZ" dirty="0" err="1">
                <a:solidFill>
                  <a:schemeClr val="bg1"/>
                </a:solidFill>
              </a:rPr>
              <a:t>iqqətiniz</a:t>
            </a:r>
            <a:r>
              <a:rPr lang="az-Latn-AZ" dirty="0">
                <a:solidFill>
                  <a:schemeClr val="bg1"/>
                </a:solidFill>
              </a:rPr>
              <a:t> üçün Təşəkkürlər</a:t>
            </a:r>
            <a:r>
              <a:rPr lang="en-US" dirty="0">
                <a:solidFill>
                  <a:schemeClr val="bg1"/>
                </a:solidFill>
              </a:rPr>
              <a:t>!</a:t>
            </a: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55" y="190500"/>
            <a:ext cx="11558270" cy="582930"/>
          </a:xfrm>
        </p:spPr>
        <p:txBody>
          <a:bodyPr/>
          <a:lstStyle/>
          <a:p>
            <a:r>
              <a:rPr lang="en-GB" altLang="en-US" sz="2800" b="1"/>
              <a:t>Hüquqlar bölməsi</a:t>
            </a:r>
            <a:endParaRPr lang="en-GB" altLang="en-US" sz="2800" b="1"/>
          </a:p>
        </p:txBody>
      </p:sp>
      <p:sp>
        <p:nvSpPr>
          <p:cNvPr id="6" name="Text Box 5"/>
          <p:cNvSpPr txBox="1"/>
          <p:nvPr/>
        </p:nvSpPr>
        <p:spPr>
          <a:xfrm>
            <a:off x="325755" y="938530"/>
            <a:ext cx="11558270" cy="737235"/>
          </a:xfrm>
          <a:prstGeom prst="rect">
            <a:avLst/>
          </a:prstGeom>
          <a:noFill/>
        </p:spPr>
        <p:txBody>
          <a:bodyPr wrap="square" rtlCol="0">
            <a:spAutoFit/>
          </a:bodyPr>
          <a:lstStyle/>
          <a:p>
            <a:pPr algn="just">
              <a:lnSpc>
                <a:spcPct val="150000"/>
              </a:lnSpc>
            </a:pPr>
            <a:r>
              <a:rPr lang="az-Latn-AZ" altLang="en-US" sz="1400">
                <a:latin typeface="Arial" panose="020B0604020202020204" pitchFamily="34" charset="0"/>
                <a:cs typeface="Arial" panose="020B0604020202020204" pitchFamily="34" charset="0"/>
              </a:rPr>
              <a:t>Rəhbər öz asan imzası ilə E-Portal sisteminə login olduqdan sonra digər vəzifəli şəxslərin müvafiq ərizə formalarını göndərə bilməsi üçün “Hüquqlar” bölməsindən həmin şəxslərə müvafiq imtiyazlar verməlidir. </a:t>
            </a:r>
            <a:endParaRPr lang="az-Latn-AZ" altLang="en-US" sz="1400">
              <a:latin typeface="Arial" panose="020B0604020202020204" pitchFamily="34" charset="0"/>
              <a:cs typeface="Arial" panose="020B0604020202020204" pitchFamily="34" charset="0"/>
            </a:endParaRPr>
          </a:p>
        </p:txBody>
      </p:sp>
      <p:pic>
        <p:nvPicPr>
          <p:cNvPr id="9" name="Content Placeholder 8"/>
          <p:cNvPicPr>
            <a:picLocks noGrp="1" noChangeAspect="1"/>
          </p:cNvPicPr>
          <p:nvPr>
            <p:ph idx="1"/>
          </p:nvPr>
        </p:nvPicPr>
        <p:blipFill>
          <a:blip r:embed="rId1"/>
          <a:stretch>
            <a:fillRect/>
          </a:stretch>
        </p:blipFill>
        <p:spPr>
          <a:xfrm>
            <a:off x="523240" y="1675765"/>
            <a:ext cx="11163300" cy="51314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32410" y="190500"/>
            <a:ext cx="11349990" cy="582930"/>
          </a:xfrm>
        </p:spPr>
        <p:txBody>
          <a:bodyPr/>
          <a:lstStyle/>
          <a:p>
            <a:r>
              <a:rPr lang="en-GB" altLang="en-US" sz="2800" b="1"/>
              <a:t>Əməkdaşın “Hüquqlar” bölməsinə əlavə edilməsi</a:t>
            </a:r>
            <a:endParaRPr lang="en-GB" altLang="en-US" sz="2800" b="1"/>
          </a:p>
        </p:txBody>
      </p:sp>
      <p:sp>
        <p:nvSpPr>
          <p:cNvPr id="13" name="Text Box 12"/>
          <p:cNvSpPr txBox="1"/>
          <p:nvPr/>
        </p:nvSpPr>
        <p:spPr>
          <a:xfrm>
            <a:off x="233045" y="877570"/>
            <a:ext cx="11675110" cy="737235"/>
          </a:xfrm>
          <a:prstGeom prst="rect">
            <a:avLst/>
          </a:prstGeom>
          <a:noFill/>
        </p:spPr>
        <p:txBody>
          <a:bodyPr wrap="square" rtlCol="0">
            <a:spAutoFit/>
          </a:bodyPr>
          <a:lstStyle/>
          <a:p>
            <a:pPr algn="just">
              <a:lnSpc>
                <a:spcPct val="150000"/>
              </a:lnSpc>
              <a:buClrTx/>
              <a:buSzTx/>
              <a:buFontTx/>
            </a:pPr>
            <a:r>
              <a:rPr lang="az-Latn-AZ" altLang="en-US" sz="1400">
                <a:latin typeface="Arial" panose="020B0604020202020204" pitchFamily="34" charset="0"/>
                <a:cs typeface="Arial" panose="020B0604020202020204" pitchFamily="34" charset="0"/>
              </a:rPr>
              <a:t>Rəhbər vəzifəli şəxs “Hüquqlar” bölməsində “Əməkdaş əlavə et” düyməsinə kilk edərək hüquq vermək istədiyi əməkdaşın məlumatlarını daxil etməlidir.</a:t>
            </a:r>
            <a:endParaRPr lang="az-Latn-AZ" altLang="en-US" sz="1400">
              <a:latin typeface="Arial" panose="020B0604020202020204" pitchFamily="34" charset="0"/>
              <a:cs typeface="Arial" panose="020B0604020202020204" pitchFamily="34" charset="0"/>
            </a:endParaRPr>
          </a:p>
        </p:txBody>
      </p:sp>
      <p:pic>
        <p:nvPicPr>
          <p:cNvPr id="16" name="Content Placeholder 15"/>
          <p:cNvPicPr>
            <a:picLocks noGrp="1" noChangeAspect="1"/>
          </p:cNvPicPr>
          <p:nvPr>
            <p:ph sz="half" idx="1"/>
          </p:nvPr>
        </p:nvPicPr>
        <p:blipFill>
          <a:blip r:embed="rId1"/>
          <a:stretch>
            <a:fillRect/>
          </a:stretch>
        </p:blipFill>
        <p:spPr>
          <a:xfrm>
            <a:off x="1136650" y="1811655"/>
            <a:ext cx="9867900" cy="45808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610870" y="415290"/>
            <a:ext cx="10972165" cy="737235"/>
          </a:xfrm>
          <a:prstGeom prst="rect">
            <a:avLst/>
          </a:prstGeom>
          <a:noFill/>
        </p:spPr>
        <p:txBody>
          <a:bodyPr wrap="square" rtlCol="0">
            <a:spAutoFit/>
          </a:bodyPr>
          <a:lstStyle/>
          <a:p>
            <a:pPr algn="just">
              <a:lnSpc>
                <a:spcPct val="150000"/>
              </a:lnSpc>
              <a:buClrTx/>
              <a:buSzTx/>
              <a:buFontTx/>
            </a:pPr>
            <a:r>
              <a:rPr lang="az-Latn-AZ" altLang="en-US" sz="1400">
                <a:latin typeface="Arial" panose="020B0604020202020204" pitchFamily="34" charset="0"/>
                <a:cs typeface="Arial" panose="020B0604020202020204" pitchFamily="34" charset="0"/>
                <a:sym typeface="+mn-ea"/>
              </a:rPr>
              <a:t>“Əməkdaş əlavə et” düyməsinə kilk edildikdə açılan bölmədə əməkdaşın şəxsiyyət vəsiqəsinin seriya və nömrəsini , fin kodunu daxil edilib “Yoxla” düyməsinə klik edilməlidir. Bu zaman həmin əməkdaşın Ad , Soyad , Ata adı və Fin kodu müvafiq cədvələ əlavə olunacaqdır.</a:t>
            </a:r>
            <a:endParaRPr lang="az-Latn-AZ" altLang="en-US" sz="140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sz="half" idx="1"/>
          </p:nvPr>
        </p:nvPicPr>
        <p:blipFill>
          <a:blip r:embed="rId1"/>
          <a:stretch>
            <a:fillRect/>
          </a:stretch>
        </p:blipFill>
        <p:spPr>
          <a:xfrm>
            <a:off x="363220" y="1291590"/>
            <a:ext cx="11467465" cy="52317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6"/>
          <p:cNvSpPr txBox="1"/>
          <p:nvPr/>
        </p:nvSpPr>
        <p:spPr>
          <a:xfrm>
            <a:off x="193040" y="495935"/>
            <a:ext cx="11747500" cy="737235"/>
          </a:xfrm>
          <a:prstGeom prst="rect">
            <a:avLst/>
          </a:prstGeom>
          <a:noFill/>
        </p:spPr>
        <p:txBody>
          <a:bodyPr wrap="square" rtlCol="0">
            <a:spAutoFit/>
          </a:bodyPr>
          <a:lstStyle/>
          <a:p>
            <a:pPr algn="just">
              <a:lnSpc>
                <a:spcPct val="150000"/>
              </a:lnSpc>
            </a:pPr>
            <a:r>
              <a:rPr lang="az-Latn-AZ" altLang="en-US" sz="1400">
                <a:latin typeface="Arial" panose="020B0604020202020204" pitchFamily="34" charset="0"/>
                <a:cs typeface="Arial" panose="020B0604020202020204" pitchFamily="34" charset="0"/>
              </a:rPr>
              <a:t>Əməkdaş əlavə edildikdən sonra cədvəldə həmin əməkdaşın adının üzərinə klik edilir. Bu zaman həmin əməkdaşa hüquq verilə biləcək xidmətlərin siyahısı əks olunur. </a:t>
            </a:r>
            <a:endParaRPr lang="az-Latn-AZ" altLang="en-US" sz="1400">
              <a:latin typeface="Arial" panose="020B0604020202020204" pitchFamily="34" charset="0"/>
              <a:cs typeface="Arial" panose="020B0604020202020204" pitchFamily="34" charset="0"/>
            </a:endParaRPr>
          </a:p>
        </p:txBody>
      </p:sp>
      <p:pic>
        <p:nvPicPr>
          <p:cNvPr id="27" name="Content Placeholder 26"/>
          <p:cNvPicPr>
            <a:picLocks noGrp="1" noChangeAspect="1"/>
          </p:cNvPicPr>
          <p:nvPr>
            <p:ph sz="half" idx="1"/>
          </p:nvPr>
        </p:nvPicPr>
        <p:blipFill>
          <a:blip r:embed="rId1"/>
          <a:stretch>
            <a:fillRect/>
          </a:stretch>
        </p:blipFill>
        <p:spPr>
          <a:xfrm>
            <a:off x="251460" y="1484630"/>
            <a:ext cx="11689080" cy="48482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424815" y="414655"/>
            <a:ext cx="11157585" cy="414020"/>
          </a:xfrm>
          <a:prstGeom prst="rect">
            <a:avLst/>
          </a:prstGeom>
          <a:noFill/>
        </p:spPr>
        <p:txBody>
          <a:bodyPr wrap="square" rtlCol="0">
            <a:spAutoFit/>
          </a:bodyPr>
          <a:lstStyle/>
          <a:p>
            <a:pPr algn="just">
              <a:lnSpc>
                <a:spcPct val="150000"/>
              </a:lnSpc>
            </a:pPr>
            <a:r>
              <a:rPr lang="az-Latn-AZ" altLang="en-US" sz="1400">
                <a:latin typeface="Arial" panose="020B0604020202020204" pitchFamily="34" charset="0"/>
                <a:cs typeface="Arial" panose="020B0604020202020204" pitchFamily="34" charset="0"/>
                <a:sym typeface="+mn-ea"/>
              </a:rPr>
              <a:t>Rəhbər vəzifəli şəxs “Redaktə” düyməsinə klik edərək əməkdaşa müvafiq ərizə növləri üzrə hüquqlar verməlidir. </a:t>
            </a:r>
            <a:endParaRPr lang="az-Latn-AZ" altLang="en-US" sz="140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sz="half" idx="1"/>
          </p:nvPr>
        </p:nvPicPr>
        <p:blipFill>
          <a:blip r:embed="rId1"/>
          <a:stretch>
            <a:fillRect/>
          </a:stretch>
        </p:blipFill>
        <p:spPr>
          <a:xfrm>
            <a:off x="424815" y="1195705"/>
            <a:ext cx="11157585" cy="48856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895350" y="437515"/>
            <a:ext cx="10903585" cy="414020"/>
          </a:xfrm>
          <a:prstGeom prst="rect">
            <a:avLst/>
          </a:prstGeom>
          <a:noFill/>
        </p:spPr>
        <p:txBody>
          <a:bodyPr wrap="square" rtlCol="0">
            <a:spAutoFit/>
          </a:bodyPr>
          <a:lstStyle/>
          <a:p>
            <a:pPr algn="just">
              <a:lnSpc>
                <a:spcPct val="150000"/>
              </a:lnSpc>
            </a:pPr>
            <a:r>
              <a:rPr lang="az-Latn-AZ" altLang="en-US" sz="1400">
                <a:latin typeface="Arial" panose="020B0604020202020204" pitchFamily="34" charset="0"/>
                <a:cs typeface="Arial" panose="020B0604020202020204" pitchFamily="34" charset="0"/>
                <a:sym typeface="+mn-ea"/>
              </a:rPr>
              <a:t>Xidmətlərin siyahısında müvafiq ərizənin qarşısındakı checkboxs-ların hər biri seçilərək “Yadda saxla” düyməsinə klik edilməlidir. </a:t>
            </a:r>
            <a:endParaRPr lang="az-Latn-AZ" altLang="en-US" sz="1400">
              <a:latin typeface="Arial" panose="020B0604020202020204" pitchFamily="34" charset="0"/>
              <a:cs typeface="Arial" panose="020B0604020202020204" pitchFamily="34" charset="0"/>
            </a:endParaRPr>
          </a:p>
        </p:txBody>
      </p:sp>
      <p:pic>
        <p:nvPicPr>
          <p:cNvPr id="10" name="Content Placeholder 9"/>
          <p:cNvPicPr>
            <a:picLocks noGrp="1" noChangeAspect="1"/>
          </p:cNvPicPr>
          <p:nvPr>
            <p:ph sz="half" idx="1"/>
          </p:nvPr>
        </p:nvPicPr>
        <p:blipFill>
          <a:blip r:embed="rId1"/>
          <a:stretch>
            <a:fillRect/>
          </a:stretch>
        </p:blipFill>
        <p:spPr>
          <a:xfrm>
            <a:off x="747395" y="1161415"/>
            <a:ext cx="10697845" cy="5020945"/>
          </a:xfrm>
          <a:prstGeom prst="rect">
            <a:avLst/>
          </a:prstGeom>
        </p:spPr>
      </p:pic>
    </p:spTree>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7440</Words>
  <Application>WPS Presentation</Application>
  <PresentationFormat>Widescreen</PresentationFormat>
  <Paragraphs>89</Paragraphs>
  <Slides>30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Arial</vt:lpstr>
      <vt:lpstr>SimSun</vt:lpstr>
      <vt:lpstr>Wingdings</vt:lpstr>
      <vt:lpstr>Microsoft YaHei</vt:lpstr>
      <vt:lpstr>Arial Unicode MS</vt:lpstr>
      <vt:lpstr>Calibri</vt:lpstr>
      <vt:lpstr>Default Design</vt:lpstr>
      <vt:lpstr>     Hüquqi şəxslərin müəyyən məlumatlarının monitorinq iştirakçılarına və monitorinqdə iştirak edən digər şəxslərə verilməsi ilə bağlı  </vt:lpstr>
      <vt:lpstr>E-Portal sisteminə giriş</vt:lpstr>
      <vt:lpstr>Rəhbər vəzifəli şəxs tərəfindən  digər vəzifəli əməkdaşa hüquqların verilməsi</vt:lpstr>
      <vt:lpstr>Hüquqlar bölməsi</vt:lpstr>
      <vt:lpstr>Əməkdaşın “Hüquqlar” bölməsinə əlavə edilməsi</vt:lpstr>
      <vt:lpstr>PowerPoint 演示文稿</vt:lpstr>
      <vt:lpstr>PowerPoint 演示文稿</vt:lpstr>
      <vt:lpstr>PowerPoint 演示文稿</vt:lpstr>
      <vt:lpstr>PowerPoint 演示文稿</vt:lpstr>
      <vt:lpstr>PowerPoint 演示文稿</vt:lpstr>
      <vt:lpstr> Monitorinq iştirakçısı kimi və ya monitorinqdə iştirak edən digər şəxs kimi qeydiyyata alınma barədə ərizə </vt:lpstr>
      <vt:lpstr>Ərizələr bölməsi (Monitorinq iştirakçısı kimi və ya monitorinqdə iştirak edən digər şəxs kimi qeydiyyata alınma barədə ərizə  formasının seçilməsi)</vt:lpstr>
      <vt:lpstr>Monitorinq iştirakçısı kimi və ya monitorinqdə iştirak edən digər şəxs kimi qeydiyyata alınma barədə ərizə</vt:lpstr>
      <vt:lpstr> </vt:lpstr>
      <vt:lpstr>PowerPoint 演示文稿</vt:lpstr>
      <vt:lpstr>PowerPoint 演示文稿</vt:lpstr>
      <vt:lpstr>Hüquqi şəxslərin dövlət reyestr məlumatları barədə sorğu</vt:lpstr>
      <vt:lpstr>Ərizələr bölməsi (“Hüquqi şəxslərin dövlət reyestr məlumatları barədə sorğu” müraciət formasının seçilməsi)</vt:lpstr>
      <vt:lpstr>Hüquqi şəxslərin dövlət reyestr məlumatları barədə sorğu” müraciət forması</vt:lpstr>
      <vt:lpstr> </vt:lpstr>
      <vt:lpstr>PowerPoint 演示文稿</vt:lpstr>
      <vt:lpstr>PowerPoint 演示文稿</vt:lpstr>
      <vt:lpstr>Sorğu edilən ödəyicilər üzrə hesabatın göndərilməsi</vt:lpstr>
      <vt:lpstr>Ərizələr bölməsi (Sorğu edilən ödəyicilər üzrə hesabatın göndərilməsi)</vt:lpstr>
      <vt:lpstr>Sorğu edilən ödəyicilər üzrə hesabatın göndərilməsi</vt:lpstr>
      <vt:lpstr>PowerPoint 演示文稿</vt:lpstr>
      <vt:lpstr>PowerPoint 演示文稿</vt:lpstr>
      <vt:lpstr>PowerPoint 演示文稿</vt:lpstr>
      <vt:lpstr>PowerPoint 演示文稿</vt:lpstr>
      <vt:lpstr>Diqqətiniz üçün Təşəkkürlər!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_x000b_    Hüquqi şəxslərin müəyyən məlumatlarının monitorinq iştirakçılarına və monitorinqdə iştirak edən digər şəxslərə verilməsi ilə bağlı təlimat</dc:title>
  <dc:creator>Sürahi E. Məmmədova</dc:creator>
  <cp:lastModifiedBy>surahi.mammadova</cp:lastModifiedBy>
  <cp:revision>8</cp:revision>
  <dcterms:created xsi:type="dcterms:W3CDTF">2023-01-27T08:30:00Z</dcterms:created>
  <dcterms:modified xsi:type="dcterms:W3CDTF">2023-01-30T10:36:47Z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1127380D9F8E4CBFBA8AB2FD828C9AB3</vt:lpwstr>
  </property>
  <property fmtid="{D5CDD505-2E9C-101B-9397-08002B2CF9AE}" pid="3" name="KSOProductBuildVer">
    <vt:lpwstr>2057-11.2.0.11440</vt:lpwstr>
  </property>
</Properties>
</file>