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77" r:id="rId4"/>
    <p:sldId id="278" r:id="rId5"/>
    <p:sldId id="262" r:id="rId6"/>
    <p:sldId id="289" r:id="rId7"/>
    <p:sldId id="261" r:id="rId8"/>
    <p:sldId id="266" r:id="rId9"/>
    <p:sldId id="275" r:id="rId10"/>
    <p:sldId id="273" r:id="rId11"/>
    <p:sldId id="284" r:id="rId12"/>
    <p:sldId id="287" r:id="rId13"/>
    <p:sldId id="288" r:id="rId14"/>
    <p:sldId id="265" r:id="rId15"/>
    <p:sldId id="276" r:id="rId16"/>
    <p:sldId id="282" r:id="rId17"/>
    <p:sldId id="283"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ad F. Muradov" initials="FFM" lastIdx="12" clrIdx="0">
    <p:extLst>
      <p:ext uri="{19B8F6BF-5375-455C-9EA6-DF929625EA0E}">
        <p15:presenceInfo xmlns:p15="http://schemas.microsoft.com/office/powerpoint/2012/main" userId="S-1-5-21-1110801739-2027734305-2717906184-2281" providerId="AD"/>
      </p:ext>
    </p:extLst>
  </p:cmAuthor>
  <p:cmAuthor id="2" name="Nilufar Abdulayeva" initials="NA" lastIdx="17" clrIdx="1">
    <p:extLst>
      <p:ext uri="{19B8F6BF-5375-455C-9EA6-DF929625EA0E}">
        <p15:presenceInfo xmlns:p15="http://schemas.microsoft.com/office/powerpoint/2012/main" userId="S::nilufar.abdulayeva@fiu.az::7b83cbed-9cb4-430b-ab9d-65c8ce851519" providerId="AD"/>
      </p:ext>
    </p:extLst>
  </p:cmAuthor>
  <p:cmAuthor id="3" name="Subhan Garayev" initials="SG" lastIdx="25" clrIdx="2">
    <p:extLst>
      <p:ext uri="{19B8F6BF-5375-455C-9EA6-DF929625EA0E}">
        <p15:presenceInfo xmlns:p15="http://schemas.microsoft.com/office/powerpoint/2012/main" userId="S::subhan.garayev@fiu.az::7fe7bce4-d4bd-4548-a560-3713879d7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08-08T11:48:58.524"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8FAF4-59C7-4072-BDBA-F3201C77A3AD}" type="doc">
      <dgm:prSet loTypeId="urn:microsoft.com/office/officeart/2005/8/layout/chart3" loCatId="cycle" qsTypeId="urn:microsoft.com/office/officeart/2005/8/quickstyle/simple1" qsCatId="simple" csTypeId="urn:microsoft.com/office/officeart/2005/8/colors/accent1_2" csCatId="accent1" phldr="0"/>
      <dgm:spPr/>
    </dgm:pt>
    <dgm:pt modelId="{E482FBA2-9B87-44F0-9C18-E39850F2FB18}" type="pres">
      <dgm:prSet presAssocID="{6CE8FAF4-59C7-4072-BDBA-F3201C77A3AD}" presName="compositeShape" presStyleCnt="0">
        <dgm:presLayoutVars>
          <dgm:chMax val="7"/>
          <dgm:dir/>
          <dgm:resizeHandles val="exact"/>
        </dgm:presLayoutVars>
      </dgm:prSet>
      <dgm:spPr/>
    </dgm:pt>
  </dgm:ptLst>
  <dgm:cxnLst>
    <dgm:cxn modelId="{7F578DEC-4164-4AA5-9D5F-901F84A3961B}" type="presOf" srcId="{6CE8FAF4-59C7-4072-BDBA-F3201C77A3AD}" destId="{E482FBA2-9B87-44F0-9C18-E39850F2FB18}" srcOrd="0"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6F9797-0E3F-4ACA-9ACD-9FFC1AD06792}"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C82F6A10-4F9A-4E89-A609-6851AAA141CB}">
      <dgm:prSet phldrT="[Text]"/>
      <dgm:spPr/>
      <dgm:t>
        <a:bodyPr/>
        <a:lstStyle/>
        <a:p>
          <a:r>
            <a:rPr lang="az-Latn-AZ" b="1" i="1" dirty="0"/>
            <a:t>Müştəri riskləri</a:t>
          </a:r>
          <a:endParaRPr lang="en-US" dirty="0"/>
        </a:p>
      </dgm:t>
    </dgm:pt>
    <dgm:pt modelId="{3D8A8E03-C85E-4F6A-ADD5-BFB2592BE4CB}" type="parTrans" cxnId="{35260CDA-5B53-4A24-A911-A2213FCF81EC}">
      <dgm:prSet/>
      <dgm:spPr/>
      <dgm:t>
        <a:bodyPr/>
        <a:lstStyle/>
        <a:p>
          <a:endParaRPr lang="en-US"/>
        </a:p>
      </dgm:t>
    </dgm:pt>
    <dgm:pt modelId="{76A36B77-530F-454B-8BD7-50FDB11659F0}" type="sibTrans" cxnId="{35260CDA-5B53-4A24-A911-A2213FCF81EC}">
      <dgm:prSet/>
      <dgm:spPr/>
      <dgm:t>
        <a:bodyPr/>
        <a:lstStyle/>
        <a:p>
          <a:endParaRPr lang="en-US"/>
        </a:p>
      </dgm:t>
    </dgm:pt>
    <dgm:pt modelId="{7C2E4FF3-628C-4F34-8028-0AFE225AFFD9}">
      <dgm:prSet phldrT="[Text]"/>
      <dgm:spPr/>
      <dgm:t>
        <a:bodyPr/>
        <a:lstStyle/>
        <a:p>
          <a:r>
            <a:rPr lang="az-Latn-AZ" b="1" i="1" dirty="0"/>
            <a:t>Əməliyyat riskləri</a:t>
          </a:r>
          <a:endParaRPr lang="en-US" dirty="0"/>
        </a:p>
      </dgm:t>
    </dgm:pt>
    <dgm:pt modelId="{0011ACB2-00AD-4B1B-8F54-A6E720F83EF1}" type="parTrans" cxnId="{A06030F9-4EFB-4540-999D-7D716566862D}">
      <dgm:prSet/>
      <dgm:spPr/>
      <dgm:t>
        <a:bodyPr/>
        <a:lstStyle/>
        <a:p>
          <a:endParaRPr lang="en-US"/>
        </a:p>
      </dgm:t>
    </dgm:pt>
    <dgm:pt modelId="{675B38DD-C534-414F-9430-10673B95B1E5}" type="sibTrans" cxnId="{A06030F9-4EFB-4540-999D-7D716566862D}">
      <dgm:prSet/>
      <dgm:spPr/>
      <dgm:t>
        <a:bodyPr/>
        <a:lstStyle/>
        <a:p>
          <a:endParaRPr lang="en-US"/>
        </a:p>
      </dgm:t>
    </dgm:pt>
    <dgm:pt modelId="{302035D5-BFAB-4DC1-B1E5-63C56EFC7517}">
      <dgm:prSet phldrT="[Text]"/>
      <dgm:spPr/>
      <dgm:t>
        <a:bodyPr/>
        <a:lstStyle/>
        <a:p>
          <a:r>
            <a:rPr lang="az-Latn-AZ" b="1" i="1" dirty="0"/>
            <a:t>Coğrafi risklər</a:t>
          </a:r>
          <a:endParaRPr lang="en-US" strike="sngStrike" dirty="0"/>
        </a:p>
      </dgm:t>
    </dgm:pt>
    <dgm:pt modelId="{E0C54E34-8D4E-4713-BAF1-534CCE15D6B4}" type="parTrans" cxnId="{D5400F65-9B1F-468D-8186-6A5D75785536}">
      <dgm:prSet/>
      <dgm:spPr/>
      <dgm:t>
        <a:bodyPr/>
        <a:lstStyle/>
        <a:p>
          <a:endParaRPr lang="en-US"/>
        </a:p>
      </dgm:t>
    </dgm:pt>
    <dgm:pt modelId="{72ACAB4C-715B-4879-B910-BE413C18E2B0}" type="sibTrans" cxnId="{D5400F65-9B1F-468D-8186-6A5D75785536}">
      <dgm:prSet/>
      <dgm:spPr/>
      <dgm:t>
        <a:bodyPr/>
        <a:lstStyle/>
        <a:p>
          <a:endParaRPr lang="en-US"/>
        </a:p>
      </dgm:t>
    </dgm:pt>
    <dgm:pt modelId="{2E649734-58A1-41B8-92C3-A93049D4EB39}" type="pres">
      <dgm:prSet presAssocID="{9F6F9797-0E3F-4ACA-9ACD-9FFC1AD06792}" presName="Name0" presStyleCnt="0">
        <dgm:presLayoutVars>
          <dgm:chMax val="7"/>
          <dgm:chPref val="7"/>
          <dgm:dir/>
          <dgm:animLvl val="lvl"/>
        </dgm:presLayoutVars>
      </dgm:prSet>
      <dgm:spPr/>
    </dgm:pt>
    <dgm:pt modelId="{19700BD8-F6E0-4377-B02C-03D59C77152D}" type="pres">
      <dgm:prSet presAssocID="{C82F6A10-4F9A-4E89-A609-6851AAA141CB}" presName="Accent1" presStyleCnt="0"/>
      <dgm:spPr/>
    </dgm:pt>
    <dgm:pt modelId="{7FCEB976-BA66-4594-A806-67D1D79603E7}" type="pres">
      <dgm:prSet presAssocID="{C82F6A10-4F9A-4E89-A609-6851AAA141CB}" presName="Accent" presStyleLbl="node1" presStyleIdx="0" presStyleCnt="3"/>
      <dgm:spPr/>
    </dgm:pt>
    <dgm:pt modelId="{2958D0B0-F938-41CA-90B0-A0487BD96BCD}" type="pres">
      <dgm:prSet presAssocID="{C82F6A10-4F9A-4E89-A609-6851AAA141CB}" presName="Parent1" presStyleLbl="revTx" presStyleIdx="0" presStyleCnt="3">
        <dgm:presLayoutVars>
          <dgm:chMax val="1"/>
          <dgm:chPref val="1"/>
          <dgm:bulletEnabled val="1"/>
        </dgm:presLayoutVars>
      </dgm:prSet>
      <dgm:spPr/>
    </dgm:pt>
    <dgm:pt modelId="{79223247-8BD2-4C89-B7BA-60D262528811}" type="pres">
      <dgm:prSet presAssocID="{7C2E4FF3-628C-4F34-8028-0AFE225AFFD9}" presName="Accent2" presStyleCnt="0"/>
      <dgm:spPr/>
    </dgm:pt>
    <dgm:pt modelId="{D68ABCF0-DBA2-40EE-A973-FCA2CEE5B340}" type="pres">
      <dgm:prSet presAssocID="{7C2E4FF3-628C-4F34-8028-0AFE225AFFD9}" presName="Accent" presStyleLbl="node1" presStyleIdx="1" presStyleCnt="3"/>
      <dgm:spPr/>
    </dgm:pt>
    <dgm:pt modelId="{4B6D1111-03A9-473E-B0C2-BEF4A3621C56}" type="pres">
      <dgm:prSet presAssocID="{7C2E4FF3-628C-4F34-8028-0AFE225AFFD9}" presName="Parent2" presStyleLbl="revTx" presStyleIdx="1" presStyleCnt="3">
        <dgm:presLayoutVars>
          <dgm:chMax val="1"/>
          <dgm:chPref val="1"/>
          <dgm:bulletEnabled val="1"/>
        </dgm:presLayoutVars>
      </dgm:prSet>
      <dgm:spPr/>
    </dgm:pt>
    <dgm:pt modelId="{2A6F1D30-7E45-4171-AAB6-C7F3558AF7CA}" type="pres">
      <dgm:prSet presAssocID="{302035D5-BFAB-4DC1-B1E5-63C56EFC7517}" presName="Accent3" presStyleCnt="0"/>
      <dgm:spPr/>
    </dgm:pt>
    <dgm:pt modelId="{1F98FB0A-1997-4A85-B699-D81CA21A736E}" type="pres">
      <dgm:prSet presAssocID="{302035D5-BFAB-4DC1-B1E5-63C56EFC7517}" presName="Accent" presStyleLbl="node1" presStyleIdx="2" presStyleCnt="3"/>
      <dgm:spPr/>
    </dgm:pt>
    <dgm:pt modelId="{11B7C519-ADE9-498B-8171-6DC95B012D8B}" type="pres">
      <dgm:prSet presAssocID="{302035D5-BFAB-4DC1-B1E5-63C56EFC7517}" presName="Parent3" presStyleLbl="revTx" presStyleIdx="2" presStyleCnt="3">
        <dgm:presLayoutVars>
          <dgm:chMax val="1"/>
          <dgm:chPref val="1"/>
          <dgm:bulletEnabled val="1"/>
        </dgm:presLayoutVars>
      </dgm:prSet>
      <dgm:spPr/>
    </dgm:pt>
  </dgm:ptLst>
  <dgm:cxnLst>
    <dgm:cxn modelId="{D5400F65-9B1F-468D-8186-6A5D75785536}" srcId="{9F6F9797-0E3F-4ACA-9ACD-9FFC1AD06792}" destId="{302035D5-BFAB-4DC1-B1E5-63C56EFC7517}" srcOrd="2" destOrd="0" parTransId="{E0C54E34-8D4E-4713-BAF1-534CCE15D6B4}" sibTransId="{72ACAB4C-715B-4879-B910-BE413C18E2B0}"/>
    <dgm:cxn modelId="{10BE9773-A7E9-407F-AE49-B11D2CF5381A}" type="presOf" srcId="{C82F6A10-4F9A-4E89-A609-6851AAA141CB}" destId="{2958D0B0-F938-41CA-90B0-A0487BD96BCD}" srcOrd="0" destOrd="0" presId="urn:microsoft.com/office/officeart/2009/layout/CircleArrowProcess"/>
    <dgm:cxn modelId="{0346A684-AB80-4C99-A2F4-F24D5077DAF5}" type="presOf" srcId="{9F6F9797-0E3F-4ACA-9ACD-9FFC1AD06792}" destId="{2E649734-58A1-41B8-92C3-A93049D4EB39}" srcOrd="0" destOrd="0" presId="urn:microsoft.com/office/officeart/2009/layout/CircleArrowProcess"/>
    <dgm:cxn modelId="{8E1164AE-AE05-4536-BFF6-37D2A81CDEC7}" type="presOf" srcId="{7C2E4FF3-628C-4F34-8028-0AFE225AFFD9}" destId="{4B6D1111-03A9-473E-B0C2-BEF4A3621C56}" srcOrd="0" destOrd="0" presId="urn:microsoft.com/office/officeart/2009/layout/CircleArrowProcess"/>
    <dgm:cxn modelId="{F23055D6-57D3-4CDB-BD17-7197BB38363D}" type="presOf" srcId="{302035D5-BFAB-4DC1-B1E5-63C56EFC7517}" destId="{11B7C519-ADE9-498B-8171-6DC95B012D8B}" srcOrd="0" destOrd="0" presId="urn:microsoft.com/office/officeart/2009/layout/CircleArrowProcess"/>
    <dgm:cxn modelId="{35260CDA-5B53-4A24-A911-A2213FCF81EC}" srcId="{9F6F9797-0E3F-4ACA-9ACD-9FFC1AD06792}" destId="{C82F6A10-4F9A-4E89-A609-6851AAA141CB}" srcOrd="0" destOrd="0" parTransId="{3D8A8E03-C85E-4F6A-ADD5-BFB2592BE4CB}" sibTransId="{76A36B77-530F-454B-8BD7-50FDB11659F0}"/>
    <dgm:cxn modelId="{A06030F9-4EFB-4540-999D-7D716566862D}" srcId="{9F6F9797-0E3F-4ACA-9ACD-9FFC1AD06792}" destId="{7C2E4FF3-628C-4F34-8028-0AFE225AFFD9}" srcOrd="1" destOrd="0" parTransId="{0011ACB2-00AD-4B1B-8F54-A6E720F83EF1}" sibTransId="{675B38DD-C534-414F-9430-10673B95B1E5}"/>
    <dgm:cxn modelId="{33FA1820-3D2B-4596-B3BC-A215449884C2}" type="presParOf" srcId="{2E649734-58A1-41B8-92C3-A93049D4EB39}" destId="{19700BD8-F6E0-4377-B02C-03D59C77152D}" srcOrd="0" destOrd="0" presId="urn:microsoft.com/office/officeart/2009/layout/CircleArrowProcess"/>
    <dgm:cxn modelId="{D23B9AE5-0772-4CB9-AA3C-AB7CA7054366}" type="presParOf" srcId="{19700BD8-F6E0-4377-B02C-03D59C77152D}" destId="{7FCEB976-BA66-4594-A806-67D1D79603E7}" srcOrd="0" destOrd="0" presId="urn:microsoft.com/office/officeart/2009/layout/CircleArrowProcess"/>
    <dgm:cxn modelId="{C9200DE7-D4D5-49C9-8EAC-FA306BF52AF2}" type="presParOf" srcId="{2E649734-58A1-41B8-92C3-A93049D4EB39}" destId="{2958D0B0-F938-41CA-90B0-A0487BD96BCD}" srcOrd="1" destOrd="0" presId="urn:microsoft.com/office/officeart/2009/layout/CircleArrowProcess"/>
    <dgm:cxn modelId="{9202F022-1C9D-4667-9C2D-DE113CFE002D}" type="presParOf" srcId="{2E649734-58A1-41B8-92C3-A93049D4EB39}" destId="{79223247-8BD2-4C89-B7BA-60D262528811}" srcOrd="2" destOrd="0" presId="urn:microsoft.com/office/officeart/2009/layout/CircleArrowProcess"/>
    <dgm:cxn modelId="{B8885F29-B349-443B-8773-08916C6C155C}" type="presParOf" srcId="{79223247-8BD2-4C89-B7BA-60D262528811}" destId="{D68ABCF0-DBA2-40EE-A973-FCA2CEE5B340}" srcOrd="0" destOrd="0" presId="urn:microsoft.com/office/officeart/2009/layout/CircleArrowProcess"/>
    <dgm:cxn modelId="{FE5DC5EC-2EB7-40F4-AF98-48B44B6155EF}" type="presParOf" srcId="{2E649734-58A1-41B8-92C3-A93049D4EB39}" destId="{4B6D1111-03A9-473E-B0C2-BEF4A3621C56}" srcOrd="3" destOrd="0" presId="urn:microsoft.com/office/officeart/2009/layout/CircleArrowProcess"/>
    <dgm:cxn modelId="{CED31463-30A3-45BC-BF66-00DDEEF10254}" type="presParOf" srcId="{2E649734-58A1-41B8-92C3-A93049D4EB39}" destId="{2A6F1D30-7E45-4171-AAB6-C7F3558AF7CA}" srcOrd="4" destOrd="0" presId="urn:microsoft.com/office/officeart/2009/layout/CircleArrowProcess"/>
    <dgm:cxn modelId="{0C0FF848-071D-4831-8DCF-DAA04E7881FC}" type="presParOf" srcId="{2A6F1D30-7E45-4171-AAB6-C7F3558AF7CA}" destId="{1F98FB0A-1997-4A85-B699-D81CA21A736E}" srcOrd="0" destOrd="0" presId="urn:microsoft.com/office/officeart/2009/layout/CircleArrowProcess"/>
    <dgm:cxn modelId="{E595F3F4-ED88-43B4-958A-F49A643ABD7C}" type="presParOf" srcId="{2E649734-58A1-41B8-92C3-A93049D4EB39}" destId="{11B7C519-ADE9-498B-8171-6DC95B012D8B}"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7798E3-1DA1-44FB-8D5E-41CB060C2AD9}" type="doc">
      <dgm:prSet loTypeId="urn:microsoft.com/office/officeart/2005/8/layout/gear1" loCatId="process" qsTypeId="urn:microsoft.com/office/officeart/2005/8/quickstyle/simple1" qsCatId="simple" csTypeId="urn:microsoft.com/office/officeart/2005/8/colors/accent1_2" csCatId="accent1" phldr="1"/>
      <dgm:spPr/>
    </dgm:pt>
    <dgm:pt modelId="{6F0C4199-0076-47E8-A6F9-60FBE5FF3EBE}">
      <dgm:prSet phldrT="[Text]" custT="1"/>
      <dgm:spPr/>
      <dgm:t>
        <a:bodyPr/>
        <a:lstStyle/>
        <a:p>
          <a:r>
            <a:rPr lang="az-Latn-AZ" sz="1400" i="1" dirty="0">
              <a:solidFill>
                <a:schemeClr val="tx1"/>
              </a:solidFill>
              <a:latin typeface="Arial" panose="020B0604020202020204" pitchFamily="34" charset="0"/>
              <a:cs typeface="Arial" panose="020B0604020202020204" pitchFamily="34" charset="0"/>
            </a:rPr>
            <a:t>İnzibati Xətalar Məcəlləsinin </a:t>
          </a:r>
          <a:r>
            <a:rPr lang="az-Latn-AZ" sz="1400" b="1" i="1" dirty="0">
              <a:solidFill>
                <a:schemeClr val="tx1"/>
              </a:solidFill>
              <a:latin typeface="Arial" panose="020B0604020202020204" pitchFamily="34" charset="0"/>
              <a:cs typeface="Arial" panose="020B0604020202020204" pitchFamily="34" charset="0"/>
            </a:rPr>
            <a:t>598.7-ci</a:t>
          </a:r>
          <a:r>
            <a:rPr lang="az-Latn-AZ" sz="1400" i="1" dirty="0">
              <a:solidFill>
                <a:schemeClr val="tx1"/>
              </a:solidFill>
              <a:latin typeface="Arial" panose="020B0604020202020204" pitchFamily="34" charset="0"/>
              <a:cs typeface="Arial" panose="020B0604020202020204" pitchFamily="34" charset="0"/>
            </a:rPr>
            <a:t> maddəsi</a:t>
          </a:r>
          <a:endParaRPr lang="en-US" sz="1400" dirty="0"/>
        </a:p>
      </dgm:t>
    </dgm:pt>
    <dgm:pt modelId="{5EE4C3C3-FC87-45DE-854A-D91B271392A2}" type="parTrans" cxnId="{E9A4968A-F186-4151-A493-6B2525EB657E}">
      <dgm:prSet/>
      <dgm:spPr/>
      <dgm:t>
        <a:bodyPr/>
        <a:lstStyle/>
        <a:p>
          <a:endParaRPr lang="en-US"/>
        </a:p>
      </dgm:t>
    </dgm:pt>
    <dgm:pt modelId="{E27EFCCE-CB3F-4533-87B3-4CEFB92CDBE8}" type="sibTrans" cxnId="{E9A4968A-F186-4151-A493-6B2525EB657E}">
      <dgm:prSet/>
      <dgm:spPr/>
      <dgm:t>
        <a:bodyPr/>
        <a:lstStyle/>
        <a:p>
          <a:endParaRPr lang="en-US"/>
        </a:p>
      </dgm:t>
    </dgm:pt>
    <dgm:pt modelId="{0C19D7E7-1A72-4174-9A6E-E444A7FFC9F2}">
      <dgm:prSet phldrT="[Text]" custT="1"/>
      <dgm:spPr/>
      <dgm:t>
        <a:bodyPr/>
        <a:lstStyle/>
        <a:p>
          <a:r>
            <a:rPr lang="az-Latn-AZ" sz="1400" b="1" i="1" dirty="0">
              <a:solidFill>
                <a:schemeClr val="tx1"/>
              </a:solidFill>
              <a:latin typeface="Arial" panose="020B0604020202020204" pitchFamily="34" charset="0"/>
              <a:cs typeface="Arial" panose="020B0604020202020204" pitchFamily="34" charset="0"/>
            </a:rPr>
            <a:t>Hüquqi şəxslər </a:t>
          </a:r>
          <a:r>
            <a:rPr lang="az-Latn-AZ" sz="1400" i="1" dirty="0">
              <a:solidFill>
                <a:schemeClr val="tx1"/>
              </a:solidFill>
              <a:latin typeface="Arial" panose="020B0604020202020204" pitchFamily="34" charset="0"/>
              <a:cs typeface="Arial" panose="020B0604020202020204" pitchFamily="34" charset="0"/>
            </a:rPr>
            <a:t>- səkkiz min manatdan on beş min manatadək </a:t>
          </a:r>
          <a:endParaRPr lang="en-US" sz="1400" dirty="0"/>
        </a:p>
      </dgm:t>
    </dgm:pt>
    <dgm:pt modelId="{D460B681-F1D6-4BDE-A10C-AE30B75B1677}" type="parTrans" cxnId="{EEA12BE3-D8FE-4886-8835-54E756A146E3}">
      <dgm:prSet/>
      <dgm:spPr/>
      <dgm:t>
        <a:bodyPr/>
        <a:lstStyle/>
        <a:p>
          <a:endParaRPr lang="en-US"/>
        </a:p>
      </dgm:t>
    </dgm:pt>
    <dgm:pt modelId="{F0B8C3A6-467D-4542-954E-70615DDFB175}" type="sibTrans" cxnId="{EEA12BE3-D8FE-4886-8835-54E756A146E3}">
      <dgm:prSet/>
      <dgm:spPr/>
      <dgm:t>
        <a:bodyPr/>
        <a:lstStyle/>
        <a:p>
          <a:endParaRPr lang="en-US"/>
        </a:p>
      </dgm:t>
    </dgm:pt>
    <dgm:pt modelId="{F7EE8E40-CC3B-49D5-915C-92D1DD421093}">
      <dgm:prSet phldrT="[Text]" custT="1"/>
      <dgm:spPr/>
      <dgm:t>
        <a:bodyPr/>
        <a:lstStyle/>
        <a:p>
          <a:r>
            <a:rPr lang="az-Latn-AZ" sz="1400" b="1" i="1" dirty="0">
              <a:solidFill>
                <a:schemeClr val="tx1"/>
              </a:solidFill>
              <a:latin typeface="Arial" panose="020B0604020202020204" pitchFamily="34" charset="0"/>
              <a:cs typeface="Arial" panose="020B0604020202020204" pitchFamily="34" charset="0"/>
            </a:rPr>
            <a:t>Vəzifəli şəxslər </a:t>
          </a:r>
          <a:r>
            <a:rPr lang="az-Latn-AZ" sz="1400" i="1" dirty="0">
              <a:solidFill>
                <a:schemeClr val="tx1"/>
              </a:solidFill>
              <a:latin typeface="Arial" panose="020B0604020202020204" pitchFamily="34" charset="0"/>
              <a:cs typeface="Arial" panose="020B0604020202020204" pitchFamily="34" charset="0"/>
            </a:rPr>
            <a:t>- səkkiz yüz manatdan min beş yüz manatadək </a:t>
          </a:r>
          <a:endParaRPr lang="en-US" sz="1400" dirty="0"/>
        </a:p>
      </dgm:t>
    </dgm:pt>
    <dgm:pt modelId="{48246DCB-4E16-4E83-9434-FF4BD2B17B29}" type="parTrans" cxnId="{992D851F-8C1A-4836-8DEC-00AB6C460D91}">
      <dgm:prSet/>
      <dgm:spPr/>
      <dgm:t>
        <a:bodyPr/>
        <a:lstStyle/>
        <a:p>
          <a:endParaRPr lang="en-US"/>
        </a:p>
      </dgm:t>
    </dgm:pt>
    <dgm:pt modelId="{A1562186-7B58-4581-9430-72D2BC44B81E}" type="sibTrans" cxnId="{992D851F-8C1A-4836-8DEC-00AB6C460D91}">
      <dgm:prSet/>
      <dgm:spPr/>
      <dgm:t>
        <a:bodyPr/>
        <a:lstStyle/>
        <a:p>
          <a:endParaRPr lang="en-US"/>
        </a:p>
      </dgm:t>
    </dgm:pt>
    <dgm:pt modelId="{6E136BDB-B6F4-430F-BD5B-D0D4755CB2D1}" type="pres">
      <dgm:prSet presAssocID="{0B7798E3-1DA1-44FB-8D5E-41CB060C2AD9}" presName="composite" presStyleCnt="0">
        <dgm:presLayoutVars>
          <dgm:chMax val="3"/>
          <dgm:animLvl val="lvl"/>
          <dgm:resizeHandles val="exact"/>
        </dgm:presLayoutVars>
      </dgm:prSet>
      <dgm:spPr/>
    </dgm:pt>
    <dgm:pt modelId="{5260D5B9-6811-4500-9A5A-0888A1D66539}" type="pres">
      <dgm:prSet presAssocID="{6F0C4199-0076-47E8-A6F9-60FBE5FF3EBE}" presName="gear1" presStyleLbl="node1" presStyleIdx="0" presStyleCnt="3" custScaleX="120170" custScaleY="85014">
        <dgm:presLayoutVars>
          <dgm:chMax val="1"/>
          <dgm:bulletEnabled val="1"/>
        </dgm:presLayoutVars>
      </dgm:prSet>
      <dgm:spPr/>
    </dgm:pt>
    <dgm:pt modelId="{916EF5EB-48B0-49F2-86B5-7E7331950228}" type="pres">
      <dgm:prSet presAssocID="{6F0C4199-0076-47E8-A6F9-60FBE5FF3EBE}" presName="gear1srcNode" presStyleLbl="node1" presStyleIdx="0" presStyleCnt="3"/>
      <dgm:spPr/>
    </dgm:pt>
    <dgm:pt modelId="{D49F1659-187E-4FA1-8AB6-EF6C1AAA7CEA}" type="pres">
      <dgm:prSet presAssocID="{6F0C4199-0076-47E8-A6F9-60FBE5FF3EBE}" presName="gear1dstNode" presStyleLbl="node1" presStyleIdx="0" presStyleCnt="3"/>
      <dgm:spPr/>
    </dgm:pt>
    <dgm:pt modelId="{519E4452-8D6B-439B-BA31-056650956AF8}" type="pres">
      <dgm:prSet presAssocID="{0C19D7E7-1A72-4174-9A6E-E444A7FFC9F2}" presName="gear2" presStyleLbl="node1" presStyleIdx="1" presStyleCnt="3" custScaleX="157585" custScaleY="114830">
        <dgm:presLayoutVars>
          <dgm:chMax val="1"/>
          <dgm:bulletEnabled val="1"/>
        </dgm:presLayoutVars>
      </dgm:prSet>
      <dgm:spPr/>
    </dgm:pt>
    <dgm:pt modelId="{A7E97989-17EC-4C4F-84B4-084A8D6547D6}" type="pres">
      <dgm:prSet presAssocID="{0C19D7E7-1A72-4174-9A6E-E444A7FFC9F2}" presName="gear2srcNode" presStyleLbl="node1" presStyleIdx="1" presStyleCnt="3"/>
      <dgm:spPr/>
    </dgm:pt>
    <dgm:pt modelId="{E5708140-511C-4546-BBBA-3979945C65A6}" type="pres">
      <dgm:prSet presAssocID="{0C19D7E7-1A72-4174-9A6E-E444A7FFC9F2}" presName="gear2dstNode" presStyleLbl="node1" presStyleIdx="1" presStyleCnt="3"/>
      <dgm:spPr/>
    </dgm:pt>
    <dgm:pt modelId="{DB7F6615-0EC9-44D3-8D71-7696119CD618}" type="pres">
      <dgm:prSet presAssocID="{F7EE8E40-CC3B-49D5-915C-92D1DD421093}" presName="gear3" presStyleLbl="node1" presStyleIdx="2" presStyleCnt="3" custScaleX="156772" custScaleY="126246"/>
      <dgm:spPr/>
    </dgm:pt>
    <dgm:pt modelId="{CB4373A2-6460-4B5D-B882-6BCB92A24C9F}" type="pres">
      <dgm:prSet presAssocID="{F7EE8E40-CC3B-49D5-915C-92D1DD421093}" presName="gear3tx" presStyleLbl="node1" presStyleIdx="2" presStyleCnt="3">
        <dgm:presLayoutVars>
          <dgm:chMax val="1"/>
          <dgm:bulletEnabled val="1"/>
        </dgm:presLayoutVars>
      </dgm:prSet>
      <dgm:spPr/>
    </dgm:pt>
    <dgm:pt modelId="{F1D065F8-BC89-42F2-BFC7-0704ED983F21}" type="pres">
      <dgm:prSet presAssocID="{F7EE8E40-CC3B-49D5-915C-92D1DD421093}" presName="gear3srcNode" presStyleLbl="node1" presStyleIdx="2" presStyleCnt="3"/>
      <dgm:spPr/>
    </dgm:pt>
    <dgm:pt modelId="{C46C8EE2-F381-4B10-BB81-0CDE04137158}" type="pres">
      <dgm:prSet presAssocID="{F7EE8E40-CC3B-49D5-915C-92D1DD421093}" presName="gear3dstNode" presStyleLbl="node1" presStyleIdx="2" presStyleCnt="3"/>
      <dgm:spPr/>
    </dgm:pt>
    <dgm:pt modelId="{6AA0456A-0B27-4E9C-A8CF-08219749F2D9}" type="pres">
      <dgm:prSet presAssocID="{E27EFCCE-CB3F-4533-87B3-4CEFB92CDBE8}" presName="connector1" presStyleLbl="sibTrans2D1" presStyleIdx="0" presStyleCnt="3"/>
      <dgm:spPr/>
    </dgm:pt>
    <dgm:pt modelId="{A038C43C-351D-4ABA-AFC7-A78E3C7684E1}" type="pres">
      <dgm:prSet presAssocID="{F0B8C3A6-467D-4542-954E-70615DDFB175}" presName="connector2" presStyleLbl="sibTrans2D1" presStyleIdx="1" presStyleCnt="3"/>
      <dgm:spPr/>
    </dgm:pt>
    <dgm:pt modelId="{B7A173B1-A525-4C5F-BD24-4ED0CD6167DC}" type="pres">
      <dgm:prSet presAssocID="{A1562186-7B58-4581-9430-72D2BC44B81E}" presName="connector3" presStyleLbl="sibTrans2D1" presStyleIdx="2" presStyleCnt="3"/>
      <dgm:spPr/>
    </dgm:pt>
  </dgm:ptLst>
  <dgm:cxnLst>
    <dgm:cxn modelId="{DA387104-0BB7-404A-B990-B83587CF9811}" type="presOf" srcId="{6F0C4199-0076-47E8-A6F9-60FBE5FF3EBE}" destId="{5260D5B9-6811-4500-9A5A-0888A1D66539}" srcOrd="0" destOrd="0" presId="urn:microsoft.com/office/officeart/2005/8/layout/gear1"/>
    <dgm:cxn modelId="{4E6F0509-13A8-4DF9-BCAB-B3852EA46A35}" type="presOf" srcId="{F0B8C3A6-467D-4542-954E-70615DDFB175}" destId="{A038C43C-351D-4ABA-AFC7-A78E3C7684E1}" srcOrd="0" destOrd="0" presId="urn:microsoft.com/office/officeart/2005/8/layout/gear1"/>
    <dgm:cxn modelId="{992D851F-8C1A-4836-8DEC-00AB6C460D91}" srcId="{0B7798E3-1DA1-44FB-8D5E-41CB060C2AD9}" destId="{F7EE8E40-CC3B-49D5-915C-92D1DD421093}" srcOrd="2" destOrd="0" parTransId="{48246DCB-4E16-4E83-9434-FF4BD2B17B29}" sibTransId="{A1562186-7B58-4581-9430-72D2BC44B81E}"/>
    <dgm:cxn modelId="{66360C3F-FF57-48DB-B33C-4BA839278E89}" type="presOf" srcId="{6F0C4199-0076-47E8-A6F9-60FBE5FF3EBE}" destId="{916EF5EB-48B0-49F2-86B5-7E7331950228}" srcOrd="1" destOrd="0" presId="urn:microsoft.com/office/officeart/2005/8/layout/gear1"/>
    <dgm:cxn modelId="{EBEA5443-375F-4D84-9F55-92232120EADD}" type="presOf" srcId="{F7EE8E40-CC3B-49D5-915C-92D1DD421093}" destId="{DB7F6615-0EC9-44D3-8D71-7696119CD618}" srcOrd="0" destOrd="0" presId="urn:microsoft.com/office/officeart/2005/8/layout/gear1"/>
    <dgm:cxn modelId="{9DC1F545-D079-4505-861A-5152D501D516}" type="presOf" srcId="{0C19D7E7-1A72-4174-9A6E-E444A7FFC9F2}" destId="{E5708140-511C-4546-BBBA-3979945C65A6}" srcOrd="2" destOrd="0" presId="urn:microsoft.com/office/officeart/2005/8/layout/gear1"/>
    <dgm:cxn modelId="{6C4D7C67-AFCC-42BA-87FC-4896A16D0933}" type="presOf" srcId="{A1562186-7B58-4581-9430-72D2BC44B81E}" destId="{B7A173B1-A525-4C5F-BD24-4ED0CD6167DC}" srcOrd="0" destOrd="0" presId="urn:microsoft.com/office/officeart/2005/8/layout/gear1"/>
    <dgm:cxn modelId="{5FFFF578-1449-4E3D-93A9-B10CB9F5264B}" type="presOf" srcId="{6F0C4199-0076-47E8-A6F9-60FBE5FF3EBE}" destId="{D49F1659-187E-4FA1-8AB6-EF6C1AAA7CEA}" srcOrd="2" destOrd="0" presId="urn:microsoft.com/office/officeart/2005/8/layout/gear1"/>
    <dgm:cxn modelId="{AB23B887-9CD3-4CB3-AE84-C46E453016F2}" type="presOf" srcId="{0C19D7E7-1A72-4174-9A6E-E444A7FFC9F2}" destId="{A7E97989-17EC-4C4F-84B4-084A8D6547D6}" srcOrd="1" destOrd="0" presId="urn:microsoft.com/office/officeart/2005/8/layout/gear1"/>
    <dgm:cxn modelId="{0B6DBB88-3A9C-40E5-B1C8-EEEC113B2989}" type="presOf" srcId="{F7EE8E40-CC3B-49D5-915C-92D1DD421093}" destId="{CB4373A2-6460-4B5D-B882-6BCB92A24C9F}" srcOrd="1" destOrd="0" presId="urn:microsoft.com/office/officeart/2005/8/layout/gear1"/>
    <dgm:cxn modelId="{E9A4968A-F186-4151-A493-6B2525EB657E}" srcId="{0B7798E3-1DA1-44FB-8D5E-41CB060C2AD9}" destId="{6F0C4199-0076-47E8-A6F9-60FBE5FF3EBE}" srcOrd="0" destOrd="0" parTransId="{5EE4C3C3-FC87-45DE-854A-D91B271392A2}" sibTransId="{E27EFCCE-CB3F-4533-87B3-4CEFB92CDBE8}"/>
    <dgm:cxn modelId="{DD20B394-4194-4E35-A2BD-2B1B70109247}" type="presOf" srcId="{F7EE8E40-CC3B-49D5-915C-92D1DD421093}" destId="{C46C8EE2-F381-4B10-BB81-0CDE04137158}" srcOrd="3" destOrd="0" presId="urn:microsoft.com/office/officeart/2005/8/layout/gear1"/>
    <dgm:cxn modelId="{8141F2B9-9D18-4A3A-ADA4-314DDAA2002D}" type="presOf" srcId="{0C19D7E7-1A72-4174-9A6E-E444A7FFC9F2}" destId="{519E4452-8D6B-439B-BA31-056650956AF8}" srcOrd="0" destOrd="0" presId="urn:microsoft.com/office/officeart/2005/8/layout/gear1"/>
    <dgm:cxn modelId="{48801EC2-084C-4675-96FD-A0DD29B048FF}" type="presOf" srcId="{E27EFCCE-CB3F-4533-87B3-4CEFB92CDBE8}" destId="{6AA0456A-0B27-4E9C-A8CF-08219749F2D9}" srcOrd="0" destOrd="0" presId="urn:microsoft.com/office/officeart/2005/8/layout/gear1"/>
    <dgm:cxn modelId="{070EBDE0-DA2B-4696-9C3E-6E37CE965201}" type="presOf" srcId="{F7EE8E40-CC3B-49D5-915C-92D1DD421093}" destId="{F1D065F8-BC89-42F2-BFC7-0704ED983F21}" srcOrd="2" destOrd="0" presId="urn:microsoft.com/office/officeart/2005/8/layout/gear1"/>
    <dgm:cxn modelId="{EEA12BE3-D8FE-4886-8835-54E756A146E3}" srcId="{0B7798E3-1DA1-44FB-8D5E-41CB060C2AD9}" destId="{0C19D7E7-1A72-4174-9A6E-E444A7FFC9F2}" srcOrd="1" destOrd="0" parTransId="{D460B681-F1D6-4BDE-A10C-AE30B75B1677}" sibTransId="{F0B8C3A6-467D-4542-954E-70615DDFB175}"/>
    <dgm:cxn modelId="{250651E5-6535-4F80-9D27-B9EA20C864D3}" type="presOf" srcId="{0B7798E3-1DA1-44FB-8D5E-41CB060C2AD9}" destId="{6E136BDB-B6F4-430F-BD5B-D0D4755CB2D1}" srcOrd="0" destOrd="0" presId="urn:microsoft.com/office/officeart/2005/8/layout/gear1"/>
    <dgm:cxn modelId="{AB3E6868-0274-49E1-AEEA-9EA9463F8141}" type="presParOf" srcId="{6E136BDB-B6F4-430F-BD5B-D0D4755CB2D1}" destId="{5260D5B9-6811-4500-9A5A-0888A1D66539}" srcOrd="0" destOrd="0" presId="urn:microsoft.com/office/officeart/2005/8/layout/gear1"/>
    <dgm:cxn modelId="{E3DADB69-DECD-4E6E-B46B-08AC815CF600}" type="presParOf" srcId="{6E136BDB-B6F4-430F-BD5B-D0D4755CB2D1}" destId="{916EF5EB-48B0-49F2-86B5-7E7331950228}" srcOrd="1" destOrd="0" presId="urn:microsoft.com/office/officeart/2005/8/layout/gear1"/>
    <dgm:cxn modelId="{7151E4B5-43F4-4CB0-99D0-91E10ADAE8E8}" type="presParOf" srcId="{6E136BDB-B6F4-430F-BD5B-D0D4755CB2D1}" destId="{D49F1659-187E-4FA1-8AB6-EF6C1AAA7CEA}" srcOrd="2" destOrd="0" presId="urn:microsoft.com/office/officeart/2005/8/layout/gear1"/>
    <dgm:cxn modelId="{E0E5D2E8-0E38-4FAC-8F77-41507D0B5B43}" type="presParOf" srcId="{6E136BDB-B6F4-430F-BD5B-D0D4755CB2D1}" destId="{519E4452-8D6B-439B-BA31-056650956AF8}" srcOrd="3" destOrd="0" presId="urn:microsoft.com/office/officeart/2005/8/layout/gear1"/>
    <dgm:cxn modelId="{3E1ED6A5-4927-424E-A60D-1961BF11B832}" type="presParOf" srcId="{6E136BDB-B6F4-430F-BD5B-D0D4755CB2D1}" destId="{A7E97989-17EC-4C4F-84B4-084A8D6547D6}" srcOrd="4" destOrd="0" presId="urn:microsoft.com/office/officeart/2005/8/layout/gear1"/>
    <dgm:cxn modelId="{B4986F7F-A84F-4ED0-A3A4-99B4522BDD6F}" type="presParOf" srcId="{6E136BDB-B6F4-430F-BD5B-D0D4755CB2D1}" destId="{E5708140-511C-4546-BBBA-3979945C65A6}" srcOrd="5" destOrd="0" presId="urn:microsoft.com/office/officeart/2005/8/layout/gear1"/>
    <dgm:cxn modelId="{BAF15592-4EB2-44A1-B39E-3A984AC0F6DE}" type="presParOf" srcId="{6E136BDB-B6F4-430F-BD5B-D0D4755CB2D1}" destId="{DB7F6615-0EC9-44D3-8D71-7696119CD618}" srcOrd="6" destOrd="0" presId="urn:microsoft.com/office/officeart/2005/8/layout/gear1"/>
    <dgm:cxn modelId="{A3654A10-8A45-4719-8DDA-CAD42D911105}" type="presParOf" srcId="{6E136BDB-B6F4-430F-BD5B-D0D4755CB2D1}" destId="{CB4373A2-6460-4B5D-B882-6BCB92A24C9F}" srcOrd="7" destOrd="0" presId="urn:microsoft.com/office/officeart/2005/8/layout/gear1"/>
    <dgm:cxn modelId="{850F2B40-5AB2-4BE5-AAB4-0D7F0083084F}" type="presParOf" srcId="{6E136BDB-B6F4-430F-BD5B-D0D4755CB2D1}" destId="{F1D065F8-BC89-42F2-BFC7-0704ED983F21}" srcOrd="8" destOrd="0" presId="urn:microsoft.com/office/officeart/2005/8/layout/gear1"/>
    <dgm:cxn modelId="{45BB830F-02B0-4766-A08D-63DE27654F31}" type="presParOf" srcId="{6E136BDB-B6F4-430F-BD5B-D0D4755CB2D1}" destId="{C46C8EE2-F381-4B10-BB81-0CDE04137158}" srcOrd="9" destOrd="0" presId="urn:microsoft.com/office/officeart/2005/8/layout/gear1"/>
    <dgm:cxn modelId="{01D6DEF1-CD04-4CC6-AFD6-8315E7213B75}" type="presParOf" srcId="{6E136BDB-B6F4-430F-BD5B-D0D4755CB2D1}" destId="{6AA0456A-0B27-4E9C-A8CF-08219749F2D9}" srcOrd="10" destOrd="0" presId="urn:microsoft.com/office/officeart/2005/8/layout/gear1"/>
    <dgm:cxn modelId="{77F4C196-A04F-4230-AE62-D0CFD5DF66C4}" type="presParOf" srcId="{6E136BDB-B6F4-430F-BD5B-D0D4755CB2D1}" destId="{A038C43C-351D-4ABA-AFC7-A78E3C7684E1}" srcOrd="11" destOrd="0" presId="urn:microsoft.com/office/officeart/2005/8/layout/gear1"/>
    <dgm:cxn modelId="{A28D65A5-C6AD-4B36-9713-249315EAE69D}" type="presParOf" srcId="{6E136BDB-B6F4-430F-BD5B-D0D4755CB2D1}" destId="{B7A173B1-A525-4C5F-BD24-4ED0CD6167DC}"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EB976-BA66-4594-A806-67D1D79603E7}">
      <dsp:nvSpPr>
        <dsp:cNvPr id="0" name=""/>
        <dsp:cNvSpPr/>
      </dsp:nvSpPr>
      <dsp:spPr>
        <a:xfrm>
          <a:off x="3964269" y="0"/>
          <a:ext cx="2300009" cy="230035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8D0B0-F938-41CA-90B0-A0487BD96BCD}">
      <dsp:nvSpPr>
        <dsp:cNvPr id="0" name=""/>
        <dsp:cNvSpPr/>
      </dsp:nvSpPr>
      <dsp:spPr>
        <a:xfrm>
          <a:off x="4472647" y="830499"/>
          <a:ext cx="1278071" cy="63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z-Latn-AZ" sz="2100" b="1" i="1" kern="1200" dirty="0"/>
            <a:t>Müştəri riskləri</a:t>
          </a:r>
          <a:endParaRPr lang="en-US" sz="2100" kern="1200" dirty="0"/>
        </a:p>
      </dsp:txBody>
      <dsp:txXfrm>
        <a:off x="4472647" y="830499"/>
        <a:ext cx="1278071" cy="638882"/>
      </dsp:txXfrm>
    </dsp:sp>
    <dsp:sp modelId="{D68ABCF0-DBA2-40EE-A973-FCA2CEE5B340}">
      <dsp:nvSpPr>
        <dsp:cNvPr id="0" name=""/>
        <dsp:cNvSpPr/>
      </dsp:nvSpPr>
      <dsp:spPr>
        <a:xfrm>
          <a:off x="3325449" y="1321727"/>
          <a:ext cx="2300009" cy="230035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D1111-03A9-473E-B0C2-BEF4A3621C56}">
      <dsp:nvSpPr>
        <dsp:cNvPr id="0" name=""/>
        <dsp:cNvSpPr/>
      </dsp:nvSpPr>
      <dsp:spPr>
        <a:xfrm>
          <a:off x="3836419" y="2159872"/>
          <a:ext cx="1278071" cy="63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z-Latn-AZ" sz="2100" b="1" i="1" kern="1200" dirty="0"/>
            <a:t>Əməliyyat riskləri</a:t>
          </a:r>
          <a:endParaRPr lang="en-US" sz="2100" kern="1200" dirty="0"/>
        </a:p>
      </dsp:txBody>
      <dsp:txXfrm>
        <a:off x="3836419" y="2159872"/>
        <a:ext cx="1278071" cy="638882"/>
      </dsp:txXfrm>
    </dsp:sp>
    <dsp:sp modelId="{1F98FB0A-1997-4A85-B699-D81CA21A736E}">
      <dsp:nvSpPr>
        <dsp:cNvPr id="0" name=""/>
        <dsp:cNvSpPr/>
      </dsp:nvSpPr>
      <dsp:spPr>
        <a:xfrm>
          <a:off x="4127969" y="2801622"/>
          <a:ext cx="1976064" cy="1976856"/>
        </a:xfrm>
        <a:prstGeom prst="blockArc">
          <a:avLst>
            <a:gd name="adj1" fmla="val 13500000"/>
            <a:gd name="adj2" fmla="val 108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7C519-ADE9-498B-8171-6DC95B012D8B}">
      <dsp:nvSpPr>
        <dsp:cNvPr id="0" name=""/>
        <dsp:cNvSpPr/>
      </dsp:nvSpPr>
      <dsp:spPr>
        <a:xfrm>
          <a:off x="4475670" y="3491156"/>
          <a:ext cx="1278071" cy="63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z-Latn-AZ" sz="2100" b="1" i="1" kern="1200" dirty="0"/>
            <a:t>Coğrafi risklər</a:t>
          </a:r>
          <a:endParaRPr lang="en-US" sz="2100" strike="sngStrike" kern="1200" dirty="0"/>
        </a:p>
      </dsp:txBody>
      <dsp:txXfrm>
        <a:off x="4475670" y="3491156"/>
        <a:ext cx="1278071" cy="638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0D5B9-6811-4500-9A5A-0888A1D66539}">
      <dsp:nvSpPr>
        <dsp:cNvPr id="0" name=""/>
        <dsp:cNvSpPr/>
      </dsp:nvSpPr>
      <dsp:spPr>
        <a:xfrm>
          <a:off x="4545081" y="2516075"/>
          <a:ext cx="3060784" cy="2165345"/>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z-Latn-AZ" sz="1400" i="1" kern="1200" dirty="0">
              <a:solidFill>
                <a:schemeClr val="tx1"/>
              </a:solidFill>
              <a:latin typeface="Arial" panose="020B0604020202020204" pitchFamily="34" charset="0"/>
              <a:cs typeface="Arial" panose="020B0604020202020204" pitchFamily="34" charset="0"/>
            </a:rPr>
            <a:t>İnzibati Xətalar Məcəlləsinin </a:t>
          </a:r>
          <a:r>
            <a:rPr lang="az-Latn-AZ" sz="1400" b="1" i="1" kern="1200" dirty="0">
              <a:solidFill>
                <a:schemeClr val="tx1"/>
              </a:solidFill>
              <a:latin typeface="Arial" panose="020B0604020202020204" pitchFamily="34" charset="0"/>
              <a:cs typeface="Arial" panose="020B0604020202020204" pitchFamily="34" charset="0"/>
            </a:rPr>
            <a:t>598.7-ci</a:t>
          </a:r>
          <a:r>
            <a:rPr lang="az-Latn-AZ" sz="1400" i="1" kern="1200" dirty="0">
              <a:solidFill>
                <a:schemeClr val="tx1"/>
              </a:solidFill>
              <a:latin typeface="Arial" panose="020B0604020202020204" pitchFamily="34" charset="0"/>
              <a:cs typeface="Arial" panose="020B0604020202020204" pitchFamily="34" charset="0"/>
            </a:rPr>
            <a:t> maddəsi</a:t>
          </a:r>
          <a:endParaRPr lang="en-US" sz="1400" kern="1200" dirty="0"/>
        </a:p>
      </dsp:txBody>
      <dsp:txXfrm>
        <a:off x="5093511" y="3023297"/>
        <a:ext cx="1963924" cy="1113032"/>
      </dsp:txXfrm>
    </dsp:sp>
    <dsp:sp modelId="{519E4452-8D6B-439B-BA31-056650956AF8}">
      <dsp:nvSpPr>
        <dsp:cNvPr id="0" name=""/>
        <dsp:cNvSpPr/>
      </dsp:nvSpPr>
      <dsp:spPr>
        <a:xfrm>
          <a:off x="2786681" y="1585841"/>
          <a:ext cx="2919099" cy="2127107"/>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z-Latn-AZ" sz="1400" b="1" i="1" kern="1200" dirty="0">
              <a:solidFill>
                <a:schemeClr val="tx1"/>
              </a:solidFill>
              <a:latin typeface="Arial" panose="020B0604020202020204" pitchFamily="34" charset="0"/>
              <a:cs typeface="Arial" panose="020B0604020202020204" pitchFamily="34" charset="0"/>
            </a:rPr>
            <a:t>Hüquqi şəxslər </a:t>
          </a:r>
          <a:r>
            <a:rPr lang="az-Latn-AZ" sz="1400" i="1" kern="1200" dirty="0">
              <a:solidFill>
                <a:schemeClr val="tx1"/>
              </a:solidFill>
              <a:latin typeface="Arial" panose="020B0604020202020204" pitchFamily="34" charset="0"/>
              <a:cs typeface="Arial" panose="020B0604020202020204" pitchFamily="34" charset="0"/>
            </a:rPr>
            <a:t>- səkkiz min manatdan on beş min manatadək </a:t>
          </a:r>
          <a:endParaRPr lang="en-US" sz="1400" kern="1200" dirty="0"/>
        </a:p>
      </dsp:txBody>
      <dsp:txXfrm>
        <a:off x="3437312" y="2124583"/>
        <a:ext cx="1617837" cy="1049623"/>
      </dsp:txXfrm>
    </dsp:sp>
    <dsp:sp modelId="{DB7F6615-0EC9-44D3-8D71-7696119CD618}">
      <dsp:nvSpPr>
        <dsp:cNvPr id="0" name=""/>
        <dsp:cNvSpPr/>
      </dsp:nvSpPr>
      <dsp:spPr>
        <a:xfrm rot="20700000">
          <a:off x="3740970" y="308449"/>
          <a:ext cx="3048157" cy="208853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z-Latn-AZ" sz="1400" b="1" i="1" kern="1200" dirty="0">
              <a:solidFill>
                <a:schemeClr val="tx1"/>
              </a:solidFill>
              <a:latin typeface="Arial" panose="020B0604020202020204" pitchFamily="34" charset="0"/>
              <a:cs typeface="Arial" panose="020B0604020202020204" pitchFamily="34" charset="0"/>
            </a:rPr>
            <a:t>Vəzifəli şəxslər </a:t>
          </a:r>
          <a:r>
            <a:rPr lang="az-Latn-AZ" sz="1400" i="1" kern="1200" dirty="0">
              <a:solidFill>
                <a:schemeClr val="tx1"/>
              </a:solidFill>
              <a:latin typeface="Arial" panose="020B0604020202020204" pitchFamily="34" charset="0"/>
              <a:cs typeface="Arial" panose="020B0604020202020204" pitchFamily="34" charset="0"/>
            </a:rPr>
            <a:t>- səkkiz yüz manatdan min beş yüz manatadək </a:t>
          </a:r>
          <a:endParaRPr lang="en-US" sz="1400" kern="1200" dirty="0"/>
        </a:p>
      </dsp:txBody>
      <dsp:txXfrm rot="-20700000">
        <a:off x="4466438" y="709608"/>
        <a:ext cx="1597221" cy="1286217"/>
      </dsp:txXfrm>
    </dsp:sp>
    <dsp:sp modelId="{6AA0456A-0B27-4E9C-A8CF-08219749F2D9}">
      <dsp:nvSpPr>
        <dsp:cNvPr id="0" name=""/>
        <dsp:cNvSpPr/>
      </dsp:nvSpPr>
      <dsp:spPr>
        <a:xfrm>
          <a:off x="4610919" y="1938134"/>
          <a:ext cx="3260218" cy="3260218"/>
        </a:xfrm>
        <a:prstGeom prst="circularArrow">
          <a:avLst>
            <a:gd name="adj1" fmla="val 4687"/>
            <a:gd name="adj2" fmla="val 299029"/>
            <a:gd name="adj3" fmla="val 2525700"/>
            <a:gd name="adj4" fmla="val 1584088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38C43C-351D-4ABA-AFC7-A78E3C7684E1}">
      <dsp:nvSpPr>
        <dsp:cNvPr id="0" name=""/>
        <dsp:cNvSpPr/>
      </dsp:nvSpPr>
      <dsp:spPr>
        <a:xfrm>
          <a:off x="2991977" y="1311457"/>
          <a:ext cx="2368752" cy="236875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A173B1-A525-4C5F-BD24-4ED0CD6167DC}">
      <dsp:nvSpPr>
        <dsp:cNvPr id="0" name=""/>
        <dsp:cNvSpPr/>
      </dsp:nvSpPr>
      <dsp:spPr>
        <a:xfrm>
          <a:off x="3937742" y="45810"/>
          <a:ext cx="2553992" cy="25539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116204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7067F5-E262-4552-900F-F27DE88403AE}"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343758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2945185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3959921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890297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333451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393293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185166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56284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414379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067F5-E262-4552-900F-F27DE88403A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329990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7067F5-E262-4552-900F-F27DE88403AE}"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92209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7067F5-E262-4552-900F-F27DE88403AE}"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262907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7067F5-E262-4552-900F-F27DE88403AE}"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167273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067F5-E262-4552-900F-F27DE88403AE}"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183660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7067F5-E262-4552-900F-F27DE88403AE}"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224694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7067F5-E262-4552-900F-F27DE88403AE}"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E52DA-51F1-408A-A456-0FF2870C4F59}" type="slidenum">
              <a:rPr lang="en-US" smtClean="0"/>
              <a:t>‹#›</a:t>
            </a:fld>
            <a:endParaRPr lang="en-US"/>
          </a:p>
        </p:txBody>
      </p:sp>
    </p:spTree>
    <p:extLst>
      <p:ext uri="{BB962C8B-B14F-4D97-AF65-F5344CB8AC3E}">
        <p14:creationId xmlns:p14="http://schemas.microsoft.com/office/powerpoint/2010/main" val="394540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067F5-E262-4552-900F-F27DE88403AE}" type="datetimeFigureOut">
              <a:rPr lang="en-US" smtClean="0"/>
              <a:t>9/9/2024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0E52DA-51F1-408A-A456-0FF2870C4F59}" type="slidenum">
              <a:rPr lang="en-US" smtClean="0"/>
              <a:t>‹#›</a:t>
            </a:fld>
            <a:endParaRPr lang="en-US"/>
          </a:p>
        </p:txBody>
      </p:sp>
    </p:spTree>
    <p:extLst>
      <p:ext uri="{BB962C8B-B14F-4D97-AF65-F5344CB8AC3E}">
        <p14:creationId xmlns:p14="http://schemas.microsoft.com/office/powerpoint/2010/main" val="279274069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qanun.az/framework/53642" TargetMode="External"/><Relationship Id="rId1" Type="http://schemas.openxmlformats.org/officeDocument/2006/relationships/slideLayout" Target="../slideLayouts/slideLayout7.xml"/><Relationship Id="rId5" Type="http://schemas.openxmlformats.org/officeDocument/2006/relationships/comments" Target="../comments/comment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ams.fiu.az/" TargetMode="External"/><Relationship Id="rId1" Type="http://schemas.openxmlformats.org/officeDocument/2006/relationships/slideLayout" Target="../slideLayouts/slideLayout7.xml"/><Relationship Id="rId5" Type="http://schemas.openxmlformats.org/officeDocument/2006/relationships/comments" Target="../comments/comment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comments" Target="../comments/commen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qanun.az/framework/53362" TargetMode="Externa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qanun.az/framework/53642" TargetMode="External"/><Relationship Id="rId1" Type="http://schemas.openxmlformats.org/officeDocument/2006/relationships/slideLayout" Target="../slideLayouts/slideLayout7.xml"/><Relationship Id="rId5" Type="http://schemas.openxmlformats.org/officeDocument/2006/relationships/comments" Target="../comments/commen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D6115-5499-4777-BCCD-9897C4884A48}"/>
              </a:ext>
            </a:extLst>
          </p:cNvPr>
          <p:cNvSpPr/>
          <p:nvPr/>
        </p:nvSpPr>
        <p:spPr>
          <a:xfrm>
            <a:off x="1917289" y="127819"/>
            <a:ext cx="10087897" cy="5506636"/>
          </a:xfrm>
          <a:prstGeom prst="rect">
            <a:avLst/>
          </a:prstGeom>
        </p:spPr>
        <p:txBody>
          <a:bodyPr wrap="square">
            <a:spAutoFit/>
          </a:bodyPr>
          <a:lstStyle/>
          <a:p>
            <a:pPr algn="just">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2000" b="1" dirty="0" err="1">
                <a:latin typeface="Arial" panose="020B0604020202020204" pitchFamily="34" charset="0"/>
                <a:ea typeface="Calibri" panose="020F0502020204030204" pitchFamily="34" charset="0"/>
                <a:cs typeface="Times New Roman" panose="02020603050405020304" pitchFamily="18" charset="0"/>
              </a:rPr>
              <a:t>Azərbaycan</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Respublikasında</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daşınmaz</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əmlakın</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alqı-satqısı</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üzrə</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vasitəçilik</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xidmətləri</a:t>
            </a:r>
            <a:r>
              <a:rPr lang="az-Latn-AZ"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fəaliyyət</a:t>
            </a:r>
            <a:r>
              <a:rPr lang="az-Latn-AZ" sz="2000" b="1" dirty="0">
                <a:latin typeface="Arial" panose="020B0604020202020204" pitchFamily="34" charset="0"/>
                <a:ea typeface="Calibri" panose="020F0502020204030204" pitchFamily="34" charset="0"/>
                <a:cs typeface="Times New Roman" panose="02020603050405020304" pitchFamily="18" charset="0"/>
              </a:rPr>
              <a:t>i</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göstərən</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fiziki</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və</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ya</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hüquqi</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şəxslərin</a:t>
            </a:r>
            <a:r>
              <a:rPr lang="az-Latn-AZ" sz="2000" b="1" dirty="0">
                <a:latin typeface="Arial" panose="020B0604020202020204" pitchFamily="34" charset="0"/>
                <a:ea typeface="Calibri" panose="020F0502020204030204" pitchFamily="34" charset="0"/>
                <a:cs typeface="Times New Roman" panose="02020603050405020304" pitchFamily="18" charset="0"/>
              </a:rPr>
              <a:t> (bunda</a:t>
            </a:r>
            <a:r>
              <a:rPr lang="en-US" sz="2000" b="1" dirty="0">
                <a:latin typeface="Arial" panose="020B0604020202020204" pitchFamily="34" charset="0"/>
                <a:ea typeface="Calibri" panose="020F0502020204030204" pitchFamily="34" charset="0"/>
                <a:cs typeface="Times New Roman" panose="02020603050405020304" pitchFamily="18" charset="0"/>
              </a:rPr>
              <a:t>n</a:t>
            </a:r>
            <a:r>
              <a:rPr lang="az-Latn-AZ" sz="2000" b="1" dirty="0">
                <a:latin typeface="Arial" panose="020B0604020202020204" pitchFamily="34" charset="0"/>
                <a:ea typeface="Calibri" panose="020F0502020204030204" pitchFamily="34" charset="0"/>
                <a:cs typeface="Times New Roman" panose="02020603050405020304" pitchFamily="18" charset="0"/>
              </a:rPr>
              <a:t> sonra «</a:t>
            </a:r>
            <a:r>
              <a:rPr lang="az-Latn-AZ" sz="2000" b="1" dirty="0" err="1">
                <a:latin typeface="Arial" panose="020B0604020202020204" pitchFamily="34" charset="0"/>
                <a:ea typeface="Calibri" panose="020F0502020204030204" pitchFamily="34" charset="0"/>
                <a:cs typeface="Times New Roman" panose="02020603050405020304" pitchFamily="18" charset="0"/>
              </a:rPr>
              <a:t>Rieltor</a:t>
            </a:r>
            <a:r>
              <a:rPr lang="az-Latn-AZ" sz="2000" b="1" dirty="0">
                <a:latin typeface="Arial" panose="020B0604020202020204" pitchFamily="34" charset="0"/>
                <a:ea typeface="Calibri" panose="020F0502020204030204" pitchFamily="34" charset="0"/>
                <a:cs typeface="Times New Roman" panose="02020603050405020304" pitchFamily="18" charset="0"/>
              </a:rPr>
              <a:t>» </a:t>
            </a:r>
            <a:r>
              <a:rPr lang="az-Latn-AZ" sz="2000" b="1" dirty="0" err="1">
                <a:latin typeface="Arial" panose="020B0604020202020204" pitchFamily="34" charset="0"/>
                <a:ea typeface="Calibri" panose="020F0502020204030204" pitchFamily="34" charset="0"/>
                <a:cs typeface="Times New Roman" panose="02020603050405020304" pitchFamily="18" charset="0"/>
              </a:rPr>
              <a:t>adlandırılacaq</a:t>
            </a:r>
            <a:r>
              <a:rPr lang="az-Latn-AZ" sz="2000" b="1" dirty="0">
                <a:latin typeface="Arial" panose="020B0604020202020204" pitchFamily="34" charset="0"/>
                <a:ea typeface="Calibri" panose="020F0502020204030204" pitchFamily="34" charset="0"/>
                <a:cs typeface="Times New Roman" panose="02020603050405020304" pitchFamily="18" charset="0"/>
              </a:rPr>
              <a:t>)</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müştərilərinin</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və</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onların</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həyata</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keçirdikləri</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əməliyyatların</a:t>
            </a:r>
            <a:r>
              <a:rPr lang="az-Latn-AZ" sz="2000" b="1" dirty="0" err="1">
                <a:latin typeface="Arial" panose="020B0604020202020204" pitchFamily="34" charset="0"/>
                <a:ea typeface="Calibri" panose="020F0502020204030204" pitchFamily="34" charset="0"/>
                <a:cs typeface="Times New Roman" panose="02020603050405020304" pitchFamily="18" charset="0"/>
              </a:rPr>
              <a:t>ın</a:t>
            </a:r>
            <a:r>
              <a:rPr lang="en-US" sz="2000" b="1" dirty="0">
                <a:latin typeface="Arial" panose="020B0604020202020204" pitchFamily="34" charset="0"/>
                <a:ea typeface="Calibri" panose="020F0502020204030204" pitchFamily="34" charset="0"/>
                <a:cs typeface="Times New Roman" panose="02020603050405020304" pitchFamily="18" charset="0"/>
              </a:rPr>
              <a:t> ƏL/TM </a:t>
            </a:r>
            <a:r>
              <a:rPr lang="en-US" sz="2000" b="1" dirty="0" err="1">
                <a:latin typeface="Arial" panose="020B0604020202020204" pitchFamily="34" charset="0"/>
                <a:ea typeface="Calibri" panose="020F0502020204030204" pitchFamily="34" charset="0"/>
                <a:cs typeface="Times New Roman" panose="02020603050405020304" pitchFamily="18" charset="0"/>
              </a:rPr>
              <a:t>riskləri</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baxımından</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monitorinqinə</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err="1">
                <a:latin typeface="Arial" panose="020B0604020202020204" pitchFamily="34" charset="0"/>
                <a:ea typeface="Calibri" panose="020F0502020204030204" pitchFamily="34" charset="0"/>
                <a:cs typeface="Times New Roman" panose="02020603050405020304" pitchFamily="18" charset="0"/>
              </a:rPr>
              <a:t>dair</a:t>
            </a:r>
            <a:endParaRPr lang="az-Latn-AZ" sz="20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3200" b="1" dirty="0">
                <a:latin typeface="Arial" panose="020B0604020202020204" pitchFamily="34" charset="0"/>
                <a:ea typeface="Calibri" panose="020F0502020204030204" pitchFamily="34" charset="0"/>
                <a:cs typeface="Times New Roman" panose="02020603050405020304" pitchFamily="18" charset="0"/>
              </a:rPr>
              <a:t>TƏLİMAT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4A8AB47-52E4-462B-8069-31AA6BFA4023}"/>
              </a:ext>
            </a:extLst>
          </p:cNvPr>
          <p:cNvSpPr/>
          <p:nvPr/>
        </p:nvSpPr>
        <p:spPr>
          <a:xfrm>
            <a:off x="3362632" y="2880853"/>
            <a:ext cx="5594555" cy="2331087"/>
          </a:xfrm>
          <a:prstGeom prst="rect">
            <a:avLst/>
          </a:prstGeom>
        </p:spPr>
        <p:txBody>
          <a:bodyPr wrap="square">
            <a:spAutoFit/>
          </a:bodyPr>
          <a:lstStyle/>
          <a:p>
            <a:pPr algn="ctr">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az-Latn-AZ" b="1" dirty="0">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Aft>
                <a:spcPts val="0"/>
              </a:spcAft>
            </a:pPr>
            <a:endParaRPr lang="az-Latn-AZ"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az-Latn-AZ" sz="2800" b="1" dirty="0">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32634A8-E9DB-42CB-925D-B816F8DB96B2}"/>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9" name="Picture 8">
            <a:extLst>
              <a:ext uri="{FF2B5EF4-FFF2-40B4-BE49-F238E27FC236}">
                <a16:creationId xmlns:a16="http://schemas.microsoft.com/office/drawing/2014/main" id="{135B91EB-4958-451C-A327-F11E2A7F2799}"/>
              </a:ext>
            </a:extLst>
          </p:cNvPr>
          <p:cNvPicPr>
            <a:picLocks noChangeAspect="1"/>
          </p:cNvPicPr>
          <p:nvPr/>
        </p:nvPicPr>
        <p:blipFill>
          <a:blip r:embed="rId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123550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720080-2049-49E4-BFC4-1C8DD665869A}"/>
              </a:ext>
            </a:extLst>
          </p:cNvPr>
          <p:cNvSpPr/>
          <p:nvPr/>
        </p:nvSpPr>
        <p:spPr>
          <a:xfrm>
            <a:off x="754624" y="-1343"/>
            <a:ext cx="10903975" cy="1261884"/>
          </a:xfrm>
          <a:prstGeom prst="rect">
            <a:avLst/>
          </a:prstGeom>
          <a:noFill/>
        </p:spPr>
        <p:txBody>
          <a:bodyPr wrap="square" lIns="91440" tIns="45720" rIns="91440" bIns="45720">
            <a:spAutoFit/>
          </a:bodyPr>
          <a:lstStyle/>
          <a:p>
            <a:pPr algn="ctr"/>
            <a:r>
              <a:rPr lang="az-Latn-AZ" sz="2800" b="1" i="1" dirty="0">
                <a:latin typeface="Arial" panose="020B0604020202020204" pitchFamily="34" charset="0"/>
                <a:cs typeface="Arial" panose="020B0604020202020204" pitchFamily="34" charset="0"/>
              </a:rPr>
              <a:t>			</a:t>
            </a:r>
            <a:r>
              <a:rPr lang="az-Latn-AZ" b="1" dirty="0">
                <a:latin typeface="Arial" panose="020B0604020202020204" pitchFamily="34" charset="0"/>
                <a:cs typeface="Arial" panose="020B0604020202020204" pitchFamily="34" charset="0"/>
              </a:rPr>
              <a:t>6. Daxili nəzarət proqramı</a:t>
            </a:r>
          </a:p>
          <a:p>
            <a:pPr algn="ctr"/>
            <a:r>
              <a:rPr lang="az-Latn-AZ" b="1" dirty="0">
                <a:latin typeface="Arial" panose="020B0604020202020204" pitchFamily="34" charset="0"/>
                <a:cs typeface="Arial" panose="020B0604020202020204" pitchFamily="34" charset="0"/>
              </a:rPr>
              <a:t>        	    Müstəqil audit mexanizminə dair tələblər</a:t>
            </a:r>
          </a:p>
          <a:p>
            <a:pPr algn="ctr"/>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74A0EF-553F-4C3E-844E-E98F220B2CEE}"/>
              </a:ext>
            </a:extLst>
          </p:cNvPr>
          <p:cNvSpPr/>
          <p:nvPr/>
        </p:nvSpPr>
        <p:spPr>
          <a:xfrm>
            <a:off x="1691146" y="3745983"/>
            <a:ext cx="10176387" cy="738664"/>
          </a:xfrm>
          <a:prstGeom prst="rect">
            <a:avLst/>
          </a:prstGeom>
        </p:spPr>
        <p:txBody>
          <a:bodyPr wrap="square">
            <a:spAutoFit/>
          </a:bodyPr>
          <a:lstStyle/>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CCE4548-E207-45D2-8AED-230F6B258B60}"/>
              </a:ext>
            </a:extLst>
          </p:cNvPr>
          <p:cNvSpPr/>
          <p:nvPr/>
        </p:nvSpPr>
        <p:spPr>
          <a:xfrm>
            <a:off x="1691146" y="2566219"/>
            <a:ext cx="10274710" cy="1169551"/>
          </a:xfrm>
          <a:prstGeom prst="rect">
            <a:avLst/>
          </a:prstGeom>
          <a:noFill/>
        </p:spPr>
        <p:txBody>
          <a:bodyPr wrap="square" lIns="91440" tIns="45720" rIns="91440" bIns="45720">
            <a:spAutoFit/>
          </a:bodyPr>
          <a:lstStyle/>
          <a:p>
            <a:pPr marL="285750" lvl="0" indent="-285750" algn="just">
              <a:lnSpc>
                <a:spcPct val="150000"/>
              </a:lnSpc>
              <a:buFont typeface="Wingdings" panose="05000000000000000000" pitchFamily="2" charset="2"/>
              <a:buChar char="ü"/>
            </a:pPr>
            <a:endParaRPr lang="az-Latn-AZ" sz="14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ü"/>
            </a:pPr>
            <a:endParaRPr lang="az-Latn-AZ"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lvl="0"/>
            <a:endParaRPr lang="en-US" sz="1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1C4532-13AF-4743-9C29-B9B4CD3E4F27}"/>
              </a:ext>
            </a:extLst>
          </p:cNvPr>
          <p:cNvSpPr/>
          <p:nvPr/>
        </p:nvSpPr>
        <p:spPr>
          <a:xfrm>
            <a:off x="1597740" y="902229"/>
            <a:ext cx="10461521" cy="6377195"/>
          </a:xfrm>
          <a:prstGeom prst="rect">
            <a:avLst/>
          </a:prstGeom>
        </p:spPr>
        <p:txBody>
          <a:bodyPr wrap="square">
            <a:spAutoFit/>
          </a:bodyPr>
          <a:lstStyle/>
          <a:p>
            <a:pPr algn="just">
              <a:lnSpc>
                <a:spcPct val="150000"/>
              </a:lnSpc>
            </a:pPr>
            <a:r>
              <a:rPr lang="az-Latn-AZ" sz="1200" dirty="0" err="1">
                <a:latin typeface="Arial" panose="020B0604020202020204" pitchFamily="34" charset="0"/>
                <a:ea typeface="Calibri" panose="020F0502020204030204" pitchFamily="34" charset="0"/>
                <a:cs typeface="Times New Roman" panose="02020603050405020304" pitchFamily="18" charset="0"/>
              </a:rPr>
              <a:t>Rieltorlar</a:t>
            </a:r>
            <a:r>
              <a:rPr lang="az-Latn-AZ" sz="1200" dirty="0">
                <a:latin typeface="Arial" panose="020B0604020202020204" pitchFamily="34" charset="0"/>
                <a:ea typeface="Calibri" panose="020F0502020204030204" pitchFamily="34" charset="0"/>
                <a:cs typeface="Times New Roman" panose="02020603050405020304" pitchFamily="18" charset="0"/>
              </a:rPr>
              <a:t> Qanunun tələblərinin, ƏL/TMM sahəsində digər hüquqi aktların və daxili nəzarət proqramı çərçivəsində qəbul olunmuş daxili qayda, </a:t>
            </a:r>
            <a:r>
              <a:rPr lang="az-Latn-AZ" sz="1200" dirty="0" err="1">
                <a:latin typeface="Arial" panose="020B0604020202020204" pitchFamily="34" charset="0"/>
                <a:ea typeface="Calibri" panose="020F0502020204030204" pitchFamily="34" charset="0"/>
                <a:cs typeface="Times New Roman" panose="02020603050405020304" pitchFamily="18" charset="0"/>
              </a:rPr>
              <a:t>prosedurlar</a:t>
            </a:r>
            <a:r>
              <a:rPr lang="az-Latn-AZ" sz="1200" dirty="0">
                <a:latin typeface="Arial" panose="020B0604020202020204" pitchFamily="34" charset="0"/>
                <a:ea typeface="Calibri" panose="020F0502020204030204" pitchFamily="34" charset="0"/>
                <a:cs typeface="Times New Roman" panose="02020603050405020304" pitchFamily="18" charset="0"/>
              </a:rPr>
              <a:t> və nəzarət mexanizmlərinin tətbiq </a:t>
            </a:r>
            <a:r>
              <a:rPr lang="az-Latn-AZ" sz="1200" dirty="0" err="1">
                <a:latin typeface="Arial" panose="020B0604020202020204" pitchFamily="34" charset="0"/>
                <a:ea typeface="Calibri" panose="020F0502020204030204" pitchFamily="34" charset="0"/>
                <a:cs typeface="Times New Roman" panose="02020603050405020304" pitchFamily="18" charset="0"/>
              </a:rPr>
              <a:t>olunmasının</a:t>
            </a:r>
            <a:r>
              <a:rPr lang="az-Latn-AZ" sz="1200" dirty="0">
                <a:latin typeface="Arial" panose="020B0604020202020204" pitchFamily="34" charset="0"/>
                <a:ea typeface="Calibri" panose="020F0502020204030204" pitchFamily="34" charset="0"/>
                <a:cs typeface="Times New Roman" panose="02020603050405020304" pitchFamily="18" charset="0"/>
              </a:rPr>
              <a:t> </a:t>
            </a:r>
            <a:r>
              <a:rPr lang="az-Latn-AZ" sz="1200" dirty="0" err="1">
                <a:latin typeface="Arial" panose="020B0604020202020204" pitchFamily="34" charset="0"/>
                <a:ea typeface="Calibri" panose="020F0502020204030204" pitchFamily="34" charset="0"/>
                <a:cs typeface="Times New Roman" panose="02020603050405020304" pitchFamily="18" charset="0"/>
              </a:rPr>
              <a:t>səmərəliliyini</a:t>
            </a:r>
            <a:r>
              <a:rPr lang="az-Latn-AZ" sz="1200" dirty="0">
                <a:latin typeface="Arial" panose="020B0604020202020204" pitchFamily="34" charset="0"/>
                <a:ea typeface="Calibri" panose="020F0502020204030204" pitchFamily="34" charset="0"/>
                <a:cs typeface="Times New Roman" panose="02020603050405020304" pitchFamily="18" charset="0"/>
              </a:rPr>
              <a:t> </a:t>
            </a:r>
            <a:r>
              <a:rPr lang="az-Latn-AZ" sz="1200" dirty="0" err="1">
                <a:latin typeface="Arial" panose="020B0604020202020204" pitchFamily="34" charset="0"/>
                <a:ea typeface="Calibri" panose="020F0502020204030204" pitchFamily="34" charset="0"/>
                <a:cs typeface="Times New Roman" panose="02020603050405020304" pitchFamily="18" charset="0"/>
              </a:rPr>
              <a:t>qiymətləndirən</a:t>
            </a:r>
            <a:r>
              <a:rPr lang="az-Latn-AZ" sz="1200" dirty="0">
                <a:latin typeface="Arial" panose="020B0604020202020204" pitchFamily="34" charset="0"/>
                <a:ea typeface="Calibri" panose="020F0502020204030204" pitchFamily="34" charset="0"/>
                <a:cs typeface="Times New Roman" panose="02020603050405020304" pitchFamily="18" charset="0"/>
              </a:rPr>
              <a:t> müstəqil audit mexanizminə malik olmalı və ya audit funksionallığını kənar audit təşkilatları tərəfindən həyata </a:t>
            </a:r>
            <a:r>
              <a:rPr lang="az-Latn-AZ" sz="1200" dirty="0" err="1">
                <a:latin typeface="Arial" panose="020B0604020202020204" pitchFamily="34" charset="0"/>
                <a:ea typeface="Calibri" panose="020F0502020204030204" pitchFamily="34" charset="0"/>
                <a:cs typeface="Times New Roman" panose="02020603050405020304" pitchFamily="18" charset="0"/>
              </a:rPr>
              <a:t>keçirməlidirlər</a:t>
            </a:r>
            <a:r>
              <a:rPr lang="az-Latn-AZ" sz="1200" dirty="0">
                <a:latin typeface="Arial" panose="020B0604020202020204" pitchFamily="34" charset="0"/>
                <a:ea typeface="Calibri" panose="020F0502020204030204" pitchFamily="34" charset="0"/>
                <a:cs typeface="Times New Roman" panose="02020603050405020304" pitchFamily="18" charset="0"/>
              </a:rPr>
              <a:t>.</a:t>
            </a:r>
          </a:p>
          <a:p>
            <a:pPr indent="354013" algn="just">
              <a:lnSpc>
                <a:spcPct val="150000"/>
              </a:lnSpc>
            </a:pPr>
            <a:r>
              <a:rPr lang="az-Latn-AZ" sz="1600" b="1" i="1" dirty="0">
                <a:latin typeface="Arial" panose="020B0604020202020204" pitchFamily="34" charset="0"/>
                <a:ea typeface="Calibri" panose="020F0502020204030204" pitchFamily="34" charset="0"/>
                <a:cs typeface="Times New Roman" panose="02020603050405020304" pitchFamily="18" charset="0"/>
              </a:rPr>
              <a:t>Müstəqil auditin məqsəd və vəzifələri </a:t>
            </a:r>
            <a:r>
              <a:rPr lang="az-Latn-AZ" sz="1600" b="1" i="1" dirty="0" err="1">
                <a:latin typeface="Arial" panose="020B0604020202020204" pitchFamily="34" charset="0"/>
                <a:ea typeface="Calibri" panose="020F0502020204030204" pitchFamily="34" charset="0"/>
                <a:cs typeface="Times New Roman" panose="02020603050405020304" pitchFamily="18" charset="0"/>
              </a:rPr>
              <a:t>aşağıdakılardan</a:t>
            </a:r>
            <a:r>
              <a:rPr lang="az-Latn-AZ" sz="1600" b="1" i="1" dirty="0">
                <a:latin typeface="Arial" panose="020B0604020202020204" pitchFamily="34" charset="0"/>
                <a:ea typeface="Calibri" panose="020F0502020204030204" pitchFamily="34" charset="0"/>
                <a:cs typeface="Times New Roman" panose="02020603050405020304" pitchFamily="18" charset="0"/>
              </a:rPr>
              <a:t> ibarətdir:</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Öhdəlik daşıyan şəxsin ayrı-ayrı əməkdaşları və struktur bölmələri (olduğu təqdirdə) tərəfindən icra olunan əməliyyatların Qanunun və Qanunla tələb olunan aktların tələblərinə uyğun olaraq həyata </a:t>
            </a:r>
            <a:r>
              <a:rPr lang="az-Latn-AZ" sz="1200" dirty="0" err="1">
                <a:latin typeface="Arial" panose="020B0604020202020204" pitchFamily="34" charset="0"/>
                <a:ea typeface="Calibri" panose="020F0502020204030204" pitchFamily="34" charset="0"/>
                <a:cs typeface="Times New Roman" panose="02020603050405020304" pitchFamily="18" charset="0"/>
              </a:rPr>
              <a:t>keçirilməsini</a:t>
            </a:r>
            <a:r>
              <a:rPr lang="az-Latn-AZ" sz="1200" dirty="0">
                <a:latin typeface="Arial" panose="020B0604020202020204" pitchFamily="34" charset="0"/>
                <a:ea typeface="Calibri" panose="020F0502020204030204" pitchFamily="34" charset="0"/>
                <a:cs typeface="Times New Roman" panose="02020603050405020304" pitchFamily="18" charset="0"/>
              </a:rPr>
              <a:t> və müvafiq halda monitorinq </a:t>
            </a:r>
            <a:r>
              <a:rPr lang="az-Latn-AZ" sz="1200" dirty="0" err="1">
                <a:latin typeface="Arial" panose="020B0604020202020204" pitchFamily="34" charset="0"/>
                <a:ea typeface="Calibri" panose="020F0502020204030204" pitchFamily="34" charset="0"/>
                <a:cs typeface="Times New Roman" panose="02020603050405020304" pitchFamily="18" charset="0"/>
              </a:rPr>
              <a:t>olunmasını</a:t>
            </a:r>
            <a:r>
              <a:rPr lang="az-Latn-AZ" sz="1200" dirty="0">
                <a:latin typeface="Arial" panose="020B0604020202020204" pitchFamily="34" charset="0"/>
                <a:ea typeface="Calibri" panose="020F0502020204030204" pitchFamily="34" charset="0"/>
                <a:cs typeface="Times New Roman" panose="02020603050405020304" pitchFamily="18" charset="0"/>
              </a:rPr>
              <a:t> təmin etmək;</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Öhdəlik daşıyan şəxsin işçiləri tərəfindən Qanunun və Qanunla tələb olunan aktların tələblərinin pozulması faktlarını aşkar etmək və yol verilmiş qanun pozuntularını araşdırmaq;</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Qanunun tələblərinin tətbiqindəki potensial səhvlərin və nöqsanların vaxtında aşkar edilməsi və bununla bağlı risklərin minimuma </a:t>
            </a:r>
            <a:r>
              <a:rPr lang="az-Latn-AZ" sz="1200" dirty="0" err="1">
                <a:latin typeface="Arial" panose="020B0604020202020204" pitchFamily="34" charset="0"/>
                <a:ea typeface="Calibri" panose="020F0502020204030204" pitchFamily="34" charset="0"/>
                <a:cs typeface="Times New Roman" panose="02020603050405020304" pitchFamily="18" charset="0"/>
              </a:rPr>
              <a:t>endirilməsi</a:t>
            </a:r>
            <a:r>
              <a:rPr lang="az-Latn-AZ" sz="1200" dirty="0">
                <a:latin typeface="Arial" panose="020B0604020202020204" pitchFamily="34" charset="0"/>
                <a:ea typeface="Calibri" panose="020F0502020204030204" pitchFamily="34" charset="0"/>
                <a:cs typeface="Times New Roman" panose="02020603050405020304" pitchFamily="18" charset="0"/>
              </a:rPr>
              <a:t>;</a:t>
            </a:r>
            <a:endParaRPr lang="az-Latn-AZ" sz="12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Aparılmış yoxlamaların nəticələri və aşkar edilmiş hər bir faktın </a:t>
            </a:r>
            <a:r>
              <a:rPr lang="az-Latn-AZ" sz="1200" dirty="0" err="1">
                <a:latin typeface="Arial" panose="020B0604020202020204" pitchFamily="34" charset="0"/>
                <a:ea typeface="Calibri" panose="020F0502020204030204" pitchFamily="34" charset="0"/>
                <a:cs typeface="Times New Roman" panose="02020603050405020304" pitchFamily="18" charset="0"/>
              </a:rPr>
              <a:t>sənədləşdirilməsini</a:t>
            </a:r>
            <a:r>
              <a:rPr lang="az-Latn-AZ" sz="1200" dirty="0">
                <a:latin typeface="Arial" panose="020B0604020202020204" pitchFamily="34" charset="0"/>
                <a:ea typeface="Calibri" panose="020F0502020204030204" pitchFamily="34" charset="0"/>
                <a:cs typeface="Times New Roman" panose="02020603050405020304" pitchFamily="18" charset="0"/>
              </a:rPr>
              <a:t> təmin etmək;</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Aşkar edilmiş yeni risklər, nöqsan və </a:t>
            </a:r>
            <a:r>
              <a:rPr lang="az-Latn-AZ" sz="1200" dirty="0" err="1">
                <a:latin typeface="Arial" panose="020B0604020202020204" pitchFamily="34" charset="0"/>
                <a:ea typeface="Calibri" panose="020F0502020204030204" pitchFamily="34" charset="0"/>
                <a:cs typeface="Times New Roman" panose="02020603050405020304" pitchFamily="18" charset="0"/>
              </a:rPr>
              <a:t>çatışmazlıqlar</a:t>
            </a:r>
            <a:r>
              <a:rPr lang="az-Latn-AZ" sz="1200" dirty="0">
                <a:latin typeface="Arial" panose="020B0604020202020204" pitchFamily="34" charset="0"/>
                <a:ea typeface="Calibri" panose="020F0502020204030204" pitchFamily="34" charset="0"/>
                <a:cs typeface="Times New Roman" panose="02020603050405020304" pitchFamily="18" charset="0"/>
              </a:rPr>
              <a:t> və onların aradan qaldırılması barədə vaxtında ÖDŞ-</a:t>
            </a:r>
            <a:r>
              <a:rPr lang="az-Latn-AZ" sz="1200" dirty="0" err="1">
                <a:latin typeface="Arial" panose="020B0604020202020204" pitchFamily="34" charset="0"/>
                <a:ea typeface="Calibri" panose="020F0502020204030204" pitchFamily="34" charset="0"/>
                <a:cs typeface="Times New Roman" panose="02020603050405020304" pitchFamily="18" charset="0"/>
              </a:rPr>
              <a:t>in</a:t>
            </a:r>
            <a:r>
              <a:rPr lang="az-Latn-AZ" sz="1200" dirty="0">
                <a:latin typeface="Arial" panose="020B0604020202020204" pitchFamily="34" charset="0"/>
                <a:ea typeface="Calibri" panose="020F0502020204030204" pitchFamily="34" charset="0"/>
                <a:cs typeface="Times New Roman" panose="02020603050405020304" pitchFamily="18" charset="0"/>
              </a:rPr>
              <a:t> rəhbərliyinə məlumat vermək;</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Öhdəlik daşıyan şəxsin işçiləri tərəfindən Qanunun və Qanunla tələb olunan aktların tələblərinin öyrənilməsi üzrə işin təşkilinə nəzarət etmək;</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Daxili nəzarət proqramının ƏL/TMM sahəsi üzrə qanunvericiliyə, müəyyən edilmiş risklərə, habelə </a:t>
            </a:r>
            <a:r>
              <a:rPr lang="az-Latn-AZ" sz="1200" dirty="0" err="1">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rieltor</a:t>
            </a:r>
            <a:r>
              <a:rPr lang="az-Latn-AZ" sz="12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 </a:t>
            </a:r>
            <a:r>
              <a:rPr lang="en-US" sz="12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xidmətləri</a:t>
            </a:r>
            <a:r>
              <a:rPr lang="az-Latn-AZ" sz="1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2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göstərən</a:t>
            </a:r>
            <a:r>
              <a:rPr lang="en-US" sz="1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2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şəxslər</a:t>
            </a:r>
            <a:r>
              <a:rPr lang="az-Latn-AZ" sz="12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a:t>
            </a:r>
            <a:r>
              <a:rPr lang="az-Latn-AZ" sz="1200" dirty="0">
                <a:latin typeface="Arial" panose="020B0604020202020204" pitchFamily="34" charset="0"/>
                <a:ea typeface="Calibri" panose="020F0502020204030204" pitchFamily="34" charset="0"/>
                <a:cs typeface="Times New Roman" panose="02020603050405020304" pitchFamily="18" charset="0"/>
              </a:rPr>
              <a:t> fəaliyyətinin miqyasına və xüsusiyyətlərinə uyğunluğunu təhlil etmək;</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Daxili nəzarət proqramı çərçivəsində qəbul olunmuş daxili qayda, </a:t>
            </a:r>
            <a:r>
              <a:rPr lang="az-Latn-AZ" sz="1200" dirty="0" err="1">
                <a:latin typeface="Arial" panose="020B0604020202020204" pitchFamily="34" charset="0"/>
                <a:ea typeface="Calibri" panose="020F0502020204030204" pitchFamily="34" charset="0"/>
                <a:cs typeface="Times New Roman" panose="02020603050405020304" pitchFamily="18" charset="0"/>
              </a:rPr>
              <a:t>prosedurlar</a:t>
            </a:r>
            <a:r>
              <a:rPr lang="az-Latn-AZ" sz="1200" dirty="0">
                <a:latin typeface="Arial" panose="020B0604020202020204" pitchFamily="34" charset="0"/>
                <a:ea typeface="Calibri" panose="020F0502020204030204" pitchFamily="34" charset="0"/>
                <a:cs typeface="Times New Roman" panose="02020603050405020304" pitchFamily="18" charset="0"/>
              </a:rPr>
              <a:t> və nəzarət mexanizmlərinin </a:t>
            </a:r>
            <a:r>
              <a:rPr lang="az-Latn-AZ" sz="1200" dirty="0" err="1">
                <a:latin typeface="Arial" panose="020B0604020202020204" pitchFamily="34" charset="0"/>
                <a:ea typeface="Calibri" panose="020F0502020204030204" pitchFamily="34" charset="0"/>
                <a:cs typeface="Times New Roman" panose="02020603050405020304" pitchFamily="18" charset="0"/>
              </a:rPr>
              <a:t>səmərəliliyinə</a:t>
            </a:r>
            <a:r>
              <a:rPr lang="az-Latn-AZ" sz="1200" dirty="0">
                <a:latin typeface="Arial" panose="020B0604020202020204" pitchFamily="34" charset="0"/>
                <a:ea typeface="Calibri" panose="020F0502020204030204" pitchFamily="34" charset="0"/>
                <a:cs typeface="Times New Roman" panose="02020603050405020304" pitchFamily="18" charset="0"/>
              </a:rPr>
              <a:t> və effektivliyinə qiymət vermək;</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ƏL/TMM sahəsində yeni fəaliyyət növlərinin </a:t>
            </a:r>
            <a:r>
              <a:rPr lang="az-Latn-AZ" sz="1200" dirty="0" err="1">
                <a:latin typeface="Arial" panose="020B0604020202020204" pitchFamily="34" charset="0"/>
                <a:ea typeface="Calibri" panose="020F0502020204030204" pitchFamily="34" charset="0"/>
                <a:cs typeface="Times New Roman" panose="02020603050405020304" pitchFamily="18" charset="0"/>
              </a:rPr>
              <a:t>planlaşdırılması</a:t>
            </a:r>
            <a:r>
              <a:rPr lang="az-Latn-AZ" sz="1200" dirty="0">
                <a:latin typeface="Arial" panose="020B0604020202020204" pitchFamily="34" charset="0"/>
                <a:ea typeface="Calibri" panose="020F0502020204030204" pitchFamily="34" charset="0"/>
                <a:cs typeface="Times New Roman" panose="02020603050405020304" pitchFamily="18" charset="0"/>
              </a:rPr>
              <a:t> prosesində və onların tətbiqinin müxtəlif mərhələlərində nəzarət mexanizmlərinin mövcudluğunu təmin etmək;</a:t>
            </a:r>
          </a:p>
          <a:p>
            <a:pPr marL="285750" indent="-285750" algn="just">
              <a:lnSpc>
                <a:spcPct val="150000"/>
              </a:lnSpc>
              <a:buFont typeface="Wingdings" panose="05000000000000000000" pitchFamily="2" charset="2"/>
              <a:buChar char="Ø"/>
            </a:pPr>
            <a:r>
              <a:rPr lang="az-Latn-AZ" sz="1200" dirty="0">
                <a:latin typeface="Arial" panose="020B0604020202020204" pitchFamily="34" charset="0"/>
                <a:ea typeface="Calibri" panose="020F0502020204030204" pitchFamily="34" charset="0"/>
                <a:cs typeface="Times New Roman" panose="02020603050405020304" pitchFamily="18" charset="0"/>
              </a:rPr>
              <a:t>Aşkar edilmiş nöqsanların aradan qaldırılması və müvafiq tədbirlərin görülməsi məqsədilə tövsiyələr işləyib hazırlamaq.</a:t>
            </a:r>
          </a:p>
          <a:p>
            <a:pPr algn="just">
              <a:lnSpc>
                <a:spcPct val="150000"/>
              </a:lnSpc>
            </a:pPr>
            <a:r>
              <a:rPr lang="en-US" sz="1400" b="1" dirty="0" err="1">
                <a:solidFill>
                  <a:srgbClr val="FF0000"/>
                </a:solidFill>
                <a:latin typeface="Arial" panose="020B0604020202020204" pitchFamily="34" charset="0"/>
                <a:ea typeface="Calibri" panose="020F0502020204030204" pitchFamily="34" charset="0"/>
                <a:cs typeface="Arial" panose="020B0604020202020204" pitchFamily="34" charset="0"/>
              </a:rPr>
              <a:t>Qeyd</a:t>
            </a: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1400" b="1" dirty="0">
                <a:latin typeface="Arial" panose="020B0604020202020204" pitchFamily="34" charset="0"/>
                <a:ea typeface="Calibri" panose="020F0502020204030204" pitchFamily="34" charset="0"/>
                <a:cs typeface="Arial" panose="020B0604020202020204" pitchFamily="34" charset="0"/>
              </a:rPr>
              <a:t> </a:t>
            </a:r>
            <a:r>
              <a:rPr lang="az-Latn-AZ" sz="1400" dirty="0">
                <a:latin typeface="Arial" panose="020B0604020202020204" pitchFamily="34" charset="0"/>
                <a:ea typeface="Calibri" panose="020F0502020204030204" pitchFamily="34" charset="0"/>
                <a:cs typeface="Arial" panose="020B0604020202020204" pitchFamily="34" charset="0"/>
              </a:rPr>
              <a:t>Ətraflı məlumatı </a:t>
            </a:r>
            <a:r>
              <a:rPr lang="en-US" sz="1400" i="1" dirty="0">
                <a:latin typeface="Arial" panose="020B0604020202020204" pitchFamily="34" charset="0"/>
                <a:cs typeface="Arial" panose="020B0604020202020204" pitchFamily="34" charset="0"/>
                <a:hlinkClick r:id="rId2"/>
              </a:rPr>
              <a:t>3-21-28/3-6-6/2023 - “</a:t>
            </a:r>
            <a:r>
              <a:rPr lang="en-US" sz="1400" i="1" dirty="0" err="1">
                <a:latin typeface="Arial" panose="020B0604020202020204" pitchFamily="34" charset="0"/>
                <a:cs typeface="Arial" panose="020B0604020202020204" pitchFamily="34" charset="0"/>
                <a:hlinkClick r:id="rId2"/>
              </a:rPr>
              <a:t>Öhdəlik</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daşıyan</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şəxslərin</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daxili</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nəzarət</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proqramının</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cavab</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verməli</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olduğu</a:t>
            </a:r>
            <a:r>
              <a:rPr lang="en-US" sz="1400" i="1" dirty="0">
                <a:latin typeface="Arial" panose="020B0604020202020204" pitchFamily="34" charset="0"/>
                <a:cs typeface="Arial" panose="020B0604020202020204" pitchFamily="34" charset="0"/>
                <a:hlinkClick r:id="rId2"/>
              </a:rPr>
              <a:t> minimum </a:t>
            </a:r>
            <a:r>
              <a:rPr lang="en-US" sz="1400" i="1" dirty="0" err="1">
                <a:latin typeface="Arial" panose="020B0604020202020204" pitchFamily="34" charset="0"/>
                <a:cs typeface="Arial" panose="020B0604020202020204" pitchFamily="34" charset="0"/>
                <a:hlinkClick r:id="rId2"/>
              </a:rPr>
              <a:t>Tələblər”in</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təsdiq</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edilməsi</a:t>
            </a:r>
            <a:r>
              <a:rPr lang="en-US" sz="1400" i="1" dirty="0">
                <a:latin typeface="Arial" panose="020B0604020202020204" pitchFamily="34" charset="0"/>
                <a:cs typeface="Arial" panose="020B0604020202020204" pitchFamily="34" charset="0"/>
                <a:hlinkClick r:id="rId2"/>
              </a:rPr>
              <a:t> </a:t>
            </a:r>
            <a:r>
              <a:rPr lang="en-US" sz="1400" i="1" dirty="0" err="1">
                <a:latin typeface="Arial" panose="020B0604020202020204" pitchFamily="34" charset="0"/>
                <a:cs typeface="Arial" panose="020B0604020202020204" pitchFamily="34" charset="0"/>
                <a:hlinkClick r:id="rId2"/>
              </a:rPr>
              <a:t>barədə</a:t>
            </a:r>
            <a:r>
              <a:rPr lang="en-US" sz="1400" i="1" dirty="0">
                <a:latin typeface="Arial" panose="020B0604020202020204" pitchFamily="34" charset="0"/>
                <a:cs typeface="Arial" panose="020B0604020202020204" pitchFamily="34" charset="0"/>
                <a:hlinkClick r:id="rId2"/>
              </a:rPr>
              <a:t> (e-qanun.az)</a:t>
            </a:r>
            <a:r>
              <a:rPr lang="az-Latn-AZ" sz="1400" i="1" dirty="0">
                <a:latin typeface="Arial" panose="020B0604020202020204" pitchFamily="34" charset="0"/>
                <a:cs typeface="Arial" panose="020B0604020202020204" pitchFamily="34" charset="0"/>
              </a:rPr>
              <a:t> </a:t>
            </a:r>
            <a:r>
              <a:rPr lang="az-Latn-AZ" sz="1400" dirty="0" err="1">
                <a:latin typeface="Arial" panose="020B0604020202020204" pitchFamily="34" charset="0"/>
                <a:cs typeface="Arial" panose="020B0604020202020204" pitchFamily="34" charset="0"/>
              </a:rPr>
              <a:t>linki</a:t>
            </a:r>
            <a:r>
              <a:rPr lang="az-Latn-AZ" sz="1400" dirty="0">
                <a:latin typeface="Arial" panose="020B0604020202020204" pitchFamily="34" charset="0"/>
                <a:cs typeface="Arial" panose="020B0604020202020204" pitchFamily="34" charset="0"/>
              </a:rPr>
              <a:t> vasitəsilə keçid edərək əldə etmək olar.</a:t>
            </a:r>
            <a:endParaRPr lang="az-Latn-AZ" sz="1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az-Latn-AZ" sz="1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A014D68-3D95-4E08-9ED4-8D81BA12EC59}"/>
              </a:ext>
            </a:extLst>
          </p:cNvPr>
          <p:cNvPicPr>
            <a:picLocks noChangeAspect="1"/>
          </p:cNvPicPr>
          <p:nvPr/>
        </p:nvPicPr>
        <p:blipFill>
          <a:blip r:embed="rId3"/>
          <a:stretch>
            <a:fillRect/>
          </a:stretch>
        </p:blipFill>
        <p:spPr>
          <a:xfrm>
            <a:off x="1868129" y="78658"/>
            <a:ext cx="889816" cy="618987"/>
          </a:xfrm>
          <a:prstGeom prst="rect">
            <a:avLst/>
          </a:prstGeom>
        </p:spPr>
      </p:pic>
      <p:pic>
        <p:nvPicPr>
          <p:cNvPr id="14" name="Picture 13">
            <a:extLst>
              <a:ext uri="{FF2B5EF4-FFF2-40B4-BE49-F238E27FC236}">
                <a16:creationId xmlns:a16="http://schemas.microsoft.com/office/drawing/2014/main" id="{1923F62D-A3FA-42A6-9D34-4ACF644E5AF0}"/>
              </a:ext>
            </a:extLst>
          </p:cNvPr>
          <p:cNvPicPr>
            <a:picLocks noChangeAspect="1"/>
          </p:cNvPicPr>
          <p:nvPr/>
        </p:nvPicPr>
        <p:blipFill>
          <a:blip r:embed="rId4"/>
          <a:stretch>
            <a:fillRect/>
          </a:stretch>
        </p:blipFill>
        <p:spPr>
          <a:xfrm>
            <a:off x="11075891" y="168724"/>
            <a:ext cx="791641" cy="588360"/>
          </a:xfrm>
          <a:prstGeom prst="rect">
            <a:avLst/>
          </a:prstGeom>
        </p:spPr>
      </p:pic>
    </p:spTree>
    <p:extLst>
      <p:ext uri="{BB962C8B-B14F-4D97-AF65-F5344CB8AC3E}">
        <p14:creationId xmlns:p14="http://schemas.microsoft.com/office/powerpoint/2010/main" val="106260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E0B8D-653A-41BA-A2E3-387AC2BBBC39}"/>
              </a:ext>
            </a:extLst>
          </p:cNvPr>
          <p:cNvSpPr/>
          <p:nvPr/>
        </p:nvSpPr>
        <p:spPr>
          <a:xfrm>
            <a:off x="1794387" y="37808"/>
            <a:ext cx="10323870" cy="954107"/>
          </a:xfrm>
          <a:prstGeom prst="rect">
            <a:avLst/>
          </a:prstGeom>
        </p:spPr>
        <p:txBody>
          <a:bodyPr wrap="square">
            <a:spAutoFit/>
          </a:bodyPr>
          <a:lstStyle/>
          <a:p>
            <a:pPr algn="ctr"/>
            <a:r>
              <a:rPr lang="az-Latn-AZ" sz="3200" b="1" dirty="0">
                <a:latin typeface="Arial" panose="020B0604020202020204" pitchFamily="34" charset="0"/>
                <a:ea typeface="Calibri" panose="020F0502020204030204" pitchFamily="34" charset="0"/>
              </a:rPr>
              <a:t>			</a:t>
            </a:r>
            <a:r>
              <a:rPr lang="az-Latn-AZ" sz="2400" b="1" dirty="0">
                <a:latin typeface="Arial" panose="020B0604020202020204" pitchFamily="34" charset="0"/>
                <a:ea typeface="Calibri" panose="020F0502020204030204" pitchFamily="34" charset="0"/>
              </a:rPr>
              <a:t>7. </a:t>
            </a:r>
            <a:r>
              <a:rPr lang="az-Latn-AZ" sz="2400" b="1" dirty="0" err="1">
                <a:latin typeface="Arial" panose="020B0604020202020204" pitchFamily="34" charset="0"/>
                <a:ea typeface="Calibri" panose="020F0502020204030204" pitchFamily="34" charset="0"/>
              </a:rPr>
              <a:t>Rieltorlar</a:t>
            </a:r>
            <a:r>
              <a:rPr lang="az-Latn-AZ" sz="2400" b="1" dirty="0">
                <a:latin typeface="Arial" panose="020B0604020202020204" pitchFamily="34" charset="0"/>
                <a:ea typeface="Calibri" panose="020F0502020204030204" pitchFamily="34" charset="0"/>
              </a:rPr>
              <a:t> əmlakın </a:t>
            </a:r>
            <a:r>
              <a:rPr lang="az-Latn-AZ" sz="2400" b="1" dirty="0" err="1">
                <a:latin typeface="Arial" panose="020B0604020202020204" pitchFamily="34" charset="0"/>
                <a:ea typeface="Calibri" panose="020F0502020204030204" pitchFamily="34" charset="0"/>
              </a:rPr>
              <a:t>leqallaşdırılmasını</a:t>
            </a:r>
            <a:r>
              <a:rPr lang="az-Latn-AZ" sz="2400" b="1" dirty="0">
                <a:latin typeface="Arial" panose="020B0604020202020204" pitchFamily="34" charset="0"/>
                <a:ea typeface="Calibri" panose="020F0502020204030204" pitchFamily="34" charset="0"/>
              </a:rPr>
              <a:t> necə 				aşkarlaya və qarşısını ala bilər?</a:t>
            </a:r>
            <a:endParaRPr lang="en-US" sz="2400" dirty="0"/>
          </a:p>
        </p:txBody>
      </p:sp>
      <p:sp>
        <p:nvSpPr>
          <p:cNvPr id="6" name="Rectangle 5">
            <a:extLst>
              <a:ext uri="{FF2B5EF4-FFF2-40B4-BE49-F238E27FC236}">
                <a16:creationId xmlns:a16="http://schemas.microsoft.com/office/drawing/2014/main" id="{DC408884-D855-4306-8BB8-CE9262C0F286}"/>
              </a:ext>
            </a:extLst>
          </p:cNvPr>
          <p:cNvSpPr/>
          <p:nvPr/>
        </p:nvSpPr>
        <p:spPr>
          <a:xfrm>
            <a:off x="1794387" y="1016912"/>
            <a:ext cx="10323870" cy="5539978"/>
          </a:xfrm>
          <a:prstGeom prst="rect">
            <a:avLst/>
          </a:prstGeom>
          <a:noFill/>
        </p:spPr>
        <p:txBody>
          <a:bodyPr wrap="square" lIns="91440" tIns="45720" rIns="91440" bIns="45720">
            <a:spAutoFit/>
          </a:bodyPr>
          <a:lstStyle/>
          <a:p>
            <a:pPr marL="285750" indent="-285750">
              <a:buFont typeface="Wingdings" panose="05000000000000000000" pitchFamily="2" charset="2"/>
              <a:buChar char="q"/>
            </a:pPr>
            <a:r>
              <a:rPr lang="az-Latn-AZ" b="1" i="1" dirty="0">
                <a:latin typeface="Arial" panose="020B0604020202020204" pitchFamily="34" charset="0"/>
                <a:cs typeface="Arial" panose="020B0604020202020204" pitchFamily="34" charset="0"/>
              </a:rPr>
              <a:t>Müştəri uyğunluğu tədbirlərinin həyata keçirilməsi:</a:t>
            </a:r>
          </a:p>
          <a:p>
            <a:r>
              <a:rPr lang="az-Latn-AZ" sz="1400" b="1" i="1" dirty="0">
                <a:latin typeface="Arial" panose="020B0604020202020204" pitchFamily="34" charset="0"/>
                <a:cs typeface="Arial" panose="020B0604020202020204" pitchFamily="34" charset="0"/>
              </a:rPr>
              <a:t> </a:t>
            </a:r>
          </a:p>
          <a:p>
            <a:r>
              <a:rPr lang="az-Latn-AZ" sz="140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Fiziki şəxslərə münasibə</a:t>
            </a:r>
            <a:r>
              <a:rPr lang="az-Latn-AZ" sz="1400" b="1"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tdə:</a:t>
            </a:r>
          </a:p>
          <a:p>
            <a:endParaRPr lang="az-Latn-AZ"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err="1">
                <a:latin typeface="Arial" panose="020B0604020202020204" pitchFamily="34" charset="0"/>
                <a:cs typeface="Arial" panose="020B0604020202020204" pitchFamily="34" charset="0"/>
              </a:rPr>
              <a:t>Adı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soyadı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atasının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 ad, </a:t>
            </a:r>
            <a:r>
              <a:rPr lang="en-US" sz="1400" dirty="0" err="1">
                <a:latin typeface="Arial" panose="020B0604020202020204" pitchFamily="34" charset="0"/>
                <a:cs typeface="Arial" panose="020B0604020202020204" pitchFamily="34" charset="0"/>
              </a:rPr>
              <a:t>soyad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atasının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dəyişdirildikdə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əvvəlki</a:t>
            </a:r>
            <a:r>
              <a:rPr lang="en-US" sz="1400" dirty="0">
                <a:latin typeface="Arial" panose="020B0604020202020204" pitchFamily="34" charset="0"/>
                <a:cs typeface="Arial" panose="020B0604020202020204" pitchFamily="34" charset="0"/>
              </a:rPr>
              <a:t> ad, </a:t>
            </a:r>
            <a:r>
              <a:rPr lang="en-US" sz="1400" dirty="0" err="1">
                <a:latin typeface="Arial" panose="020B0604020202020204" pitchFamily="34" charset="0"/>
                <a:cs typeface="Arial" panose="020B0604020202020204" pitchFamily="34" charset="0"/>
              </a:rPr>
              <a:t>soyad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atasının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adı</a:t>
            </a:r>
            <a:r>
              <a:rPr lang="en-US" sz="1400" dirty="0">
                <a:latin typeface="Arial" panose="020B0604020202020204" pitchFamily="34" charset="0"/>
                <a:cs typeface="Arial" panose="020B0604020202020204" pitchFamily="34" charset="0"/>
              </a:rPr>
              <a:t>, FİN-</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FİN </a:t>
            </a:r>
            <a:r>
              <a:rPr lang="en-US" sz="1400" dirty="0" err="1">
                <a:latin typeface="Arial" panose="020B0604020202020204" pitchFamily="34" charset="0"/>
                <a:cs typeface="Arial" panose="020B0604020202020204" pitchFamily="34" charset="0"/>
              </a:rPr>
              <a:t>olmadıqda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şəxsiyyəti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təsdiq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edən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sənədin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nömrəsi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vətəndaşlığı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rezidentliyi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doğum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tarixi</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err="1">
                <a:latin typeface="Arial" panose="020B0604020202020204" pitchFamily="34" charset="0"/>
                <a:cs typeface="Arial" panose="020B0604020202020204" pitchFamily="34" charset="0"/>
              </a:rPr>
              <a:t>Əlaqə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məlumatları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qeydiyyatda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faktiki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yaşadığı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ünvanı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telefon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nömrəsi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poçt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ünvanı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elektron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poçt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ünvanı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s.);</a:t>
            </a:r>
            <a:endParaRPr lang="az-Latn-AZ"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az-Latn-AZ" sz="1400" dirty="0">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ş </a:t>
            </a:r>
            <a:r>
              <a:rPr lang="en-US" sz="1400" dirty="0" err="1">
                <a:latin typeface="Arial" panose="020B0604020202020204" pitchFamily="34" charset="0"/>
                <a:cs typeface="Arial" panose="020B0604020202020204" pitchFamily="34" charset="0"/>
              </a:rPr>
              <a:t>yeri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vəzifəsi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işəgötürənin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daxil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olmaqla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illik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haqqının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məbləği</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az-Latn-AZ" sz="1400" dirty="0">
                <a:latin typeface="Arial" panose="020B0604020202020204" pitchFamily="34" charset="0"/>
                <a:cs typeface="Arial" panose="020B0604020202020204" pitchFamily="34" charset="0"/>
              </a:rPr>
              <a:t>D</a:t>
            </a:r>
            <a:r>
              <a:rPr lang="en-US" sz="1400" dirty="0" err="1">
                <a:latin typeface="Arial" panose="020B0604020202020204" pitchFamily="34" charset="0"/>
                <a:cs typeface="Arial" panose="020B0604020202020204" pitchFamily="34" charset="0"/>
              </a:rPr>
              <a:t>igər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mənbələri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pensiya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sosial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müavinat</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yardım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sahibkarlıq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fəaliyyəti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depozit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onun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faizləri</a:t>
            </a:r>
            <a:r>
              <a:rPr lang="en-US" sz="1400" dirty="0">
                <a:latin typeface="Arial" panose="020B0604020202020204" pitchFamily="34" charset="0"/>
                <a:cs typeface="Arial" panose="020B0604020202020204" pitchFamily="34" charset="0"/>
              </a:rPr>
              <a:t>, dividend </a:t>
            </a:r>
            <a:r>
              <a:rPr lang="en-US" sz="1400" dirty="0" err="1">
                <a:latin typeface="Arial" panose="020B0604020202020204" pitchFamily="34" charset="0"/>
                <a:cs typeface="Arial" panose="020B0604020202020204" pitchFamily="34" charset="0"/>
              </a:rPr>
              <a:t>ödənişləri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icarə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haqqı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renta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haqqı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royalti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miras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payı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mənbələr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üzrə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illik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gəlirinin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ümumi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məbləği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dövrülüyü</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az-Latn-AZ" sz="1400" dirty="0">
                <a:latin typeface="Arial" panose="020B0604020202020204" pitchFamily="34" charset="0"/>
                <a:cs typeface="Arial" panose="020B0604020202020204" pitchFamily="34" charset="0"/>
              </a:rPr>
              <a:t>H</a:t>
            </a:r>
            <a:r>
              <a:rPr lang="en-US" sz="1400" dirty="0" err="1">
                <a:latin typeface="Arial" panose="020B0604020202020204" pitchFamily="34" charset="0"/>
                <a:cs typeface="Arial" panose="020B0604020202020204" pitchFamily="34" charset="0"/>
              </a:rPr>
              <a:t>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hansı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yeri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vəzifəsi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mənbələri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olmadığı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əməliyyat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aparmaq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istədiyi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əmlakın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məbləği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arasında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uyğunsuzluq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müəyyən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edildikdə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müştərini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maliyyələşdirən</a:t>
            </a:r>
            <a:r>
              <a:rPr lang="en-US" sz="1400" dirty="0">
                <a:latin typeface="Arial" panose="020B0604020202020204" pitchFamily="34" charset="0"/>
                <a:cs typeface="Arial" panose="020B0604020202020204" pitchFamily="34" charset="0"/>
              </a:rPr>
              <a:t> (sponsor) </a:t>
            </a:r>
            <a:r>
              <a:rPr lang="en-US" sz="1400" dirty="0" err="1">
                <a:latin typeface="Arial" panose="020B0604020202020204" pitchFamily="34" charset="0"/>
                <a:cs typeface="Arial" panose="020B0604020202020204" pitchFamily="34" charset="0"/>
              </a:rPr>
              <a:t>şəxs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şəxslər</a:t>
            </a:r>
            <a:r>
              <a:rPr lang="en-US" sz="1400" dirty="0">
                <a:latin typeface="Arial" panose="020B0604020202020204" pitchFamily="34" charset="0"/>
                <a:cs typeface="Arial" panose="020B0604020202020204" pitchFamily="34" charset="0"/>
              </a:rPr>
              <a:t> (o </a:t>
            </a:r>
            <a:r>
              <a:rPr lang="en-US" sz="1400" dirty="0" err="1">
                <a:latin typeface="Arial" panose="020B0604020202020204" pitchFamily="34" charset="0"/>
                <a:cs typeface="Arial" panose="020B0604020202020204" pitchFamily="34" charset="0"/>
              </a:rPr>
              <a:t>cümlədən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hansı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yeri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vəzifəsi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mənbələri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olmayan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əməliyyat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məbləği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arasında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uyğunsuzluq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müəyyən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edilmiş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maliyyələşdirən</a:t>
            </a:r>
            <a:r>
              <a:rPr lang="en-US" sz="1400" dirty="0">
                <a:latin typeface="Arial" panose="020B0604020202020204" pitchFamily="34" charset="0"/>
                <a:cs typeface="Arial" panose="020B0604020202020204" pitchFamily="34" charset="0"/>
              </a:rPr>
              <a:t> (sponsor) </a:t>
            </a:r>
            <a:r>
              <a:rPr lang="en-US" sz="1400" dirty="0" err="1">
                <a:latin typeface="Arial" panose="020B0604020202020204" pitchFamily="34" charset="0"/>
                <a:cs typeface="Arial" panose="020B0604020202020204" pitchFamily="34" charset="0"/>
              </a:rPr>
              <a:t>şəxslərin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özlərini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maliyyələşdirən</a:t>
            </a:r>
            <a:r>
              <a:rPr lang="en-US" sz="1400" dirty="0">
                <a:latin typeface="Arial" panose="020B0604020202020204" pitchFamily="34" charset="0"/>
                <a:cs typeface="Arial" panose="020B0604020202020204" pitchFamily="34" charset="0"/>
              </a:rPr>
              <a:t> (sponsor) </a:t>
            </a:r>
            <a:r>
              <a:rPr lang="en-US" sz="1400" dirty="0" err="1">
                <a:latin typeface="Arial" panose="020B0604020202020204" pitchFamily="34" charset="0"/>
                <a:cs typeface="Arial" panose="020B0604020202020204" pitchFamily="34" charset="0"/>
              </a:rPr>
              <a:t>şəxs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şəxslər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barədə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Qaydaların</a:t>
            </a:r>
            <a:r>
              <a:rPr lang="en-US" sz="1400" dirty="0">
                <a:latin typeface="Arial" panose="020B0604020202020204" pitchFamily="34" charset="0"/>
                <a:cs typeface="Arial" panose="020B0604020202020204" pitchFamily="34" charset="0"/>
              </a:rPr>
              <a:t> 2.1.1.1–2.1.1.5-ci </a:t>
            </a:r>
            <a:r>
              <a:rPr lang="en-US" sz="1400" dirty="0" err="1">
                <a:latin typeface="Arial" panose="020B0604020202020204" pitchFamily="34" charset="0"/>
                <a:cs typeface="Arial" panose="020B0604020202020204" pitchFamily="34" charset="0"/>
              </a:rPr>
              <a:t>abzaslarında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nəzərdə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tutulan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məlumatlar</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Ə</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məliyyatın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əqdin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öz</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adından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lakin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başqa</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şəxsin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xeyrinə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tapşırığı</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həyata</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keçirildiyi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halda</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həmin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şəxsə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dair</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bu</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Qaydaların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2.1.1.1–2.1.1.5-ci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abzaslarında</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nəzərdə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tutulmuş</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məlumatlar</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şgüzar</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münasibətlərin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yaradılmasının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məqsədi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aparılması</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nəzərdə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tutulan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mədaxil</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əməliyyatlarının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ehtimal</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edilən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həcmi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məxaric</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əməliyyatlarının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həcmi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istiqamətləri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son 12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ayda</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xaricə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xaricdən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köçürmələrinə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bu</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köçürmələrin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həcminə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dair</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məlumat</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vəsaitlərin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mədaxil</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edilməsinin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üsulları</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dövrlülüyü</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mənbələri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müştəriyə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təqdim</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edilən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məhsuldan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istifadə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ediləcəyi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sahələr</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platformalar</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məhsulun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idarə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edilməsi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üsulu</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məhsul</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üzrə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sərəncam</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vermək</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hüququna</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malik</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olan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digər</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şəxslərin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adı</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soyadı</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atasının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adı</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olduğu</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təqdirdə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FİN-</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FİN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olmadıqda</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şəxsiyyəti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təsdiq</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edən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sənədin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nömrəsi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doğum</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tarixi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istifadəsi</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nəzərdə</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tutulan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xidmətlərin</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siyahısı</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az-Latn-AZ" sz="1400" dirty="0">
                <a:latin typeface="Arial" panose="020B0604020202020204" pitchFamily="34" charset="0"/>
                <a:cs typeface="Arial" panose="020B0604020202020204" pitchFamily="34" charset="0"/>
              </a:rPr>
              <a:t>Birdəfəlik əməliyyatlar zamanı əməliyyatın növü, təyinatı, istiqaməti, vəsaitin mənbəyi.</a:t>
            </a:r>
            <a:endParaRPr lang="en-US" sz="14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96C789B-764D-4A27-B414-770F1BA0FFEA}"/>
              </a:ext>
            </a:extLst>
          </p:cNvPr>
          <p:cNvPicPr>
            <a:picLocks noChangeAspect="1"/>
          </p:cNvPicPr>
          <p:nvPr/>
        </p:nvPicPr>
        <p:blipFill>
          <a:blip r:embed="rId2"/>
          <a:stretch>
            <a:fillRect/>
          </a:stretch>
        </p:blipFill>
        <p:spPr>
          <a:xfrm>
            <a:off x="1681317" y="37808"/>
            <a:ext cx="1160205" cy="979104"/>
          </a:xfrm>
          <a:prstGeom prst="rect">
            <a:avLst/>
          </a:prstGeom>
        </p:spPr>
      </p:pic>
    </p:spTree>
    <p:extLst>
      <p:ext uri="{BB962C8B-B14F-4D97-AF65-F5344CB8AC3E}">
        <p14:creationId xmlns:p14="http://schemas.microsoft.com/office/powerpoint/2010/main" val="331102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E0B8D-653A-41BA-A2E3-387AC2BBBC39}"/>
              </a:ext>
            </a:extLst>
          </p:cNvPr>
          <p:cNvSpPr/>
          <p:nvPr/>
        </p:nvSpPr>
        <p:spPr>
          <a:xfrm>
            <a:off x="1794387" y="37808"/>
            <a:ext cx="10323870" cy="584775"/>
          </a:xfrm>
          <a:prstGeom prst="rect">
            <a:avLst/>
          </a:prstGeom>
        </p:spPr>
        <p:txBody>
          <a:bodyPr wrap="square">
            <a:spAutoFit/>
          </a:bodyPr>
          <a:lstStyle/>
          <a:p>
            <a:pPr algn="ctr"/>
            <a:r>
              <a:rPr lang="az-Latn-AZ" sz="3200" b="1" dirty="0">
                <a:latin typeface="Arial" panose="020B0604020202020204" pitchFamily="34" charset="0"/>
                <a:ea typeface="Calibri" panose="020F0502020204030204" pitchFamily="34" charset="0"/>
              </a:rPr>
              <a:t>			</a:t>
            </a:r>
            <a:endParaRPr lang="en-US" sz="2000" dirty="0"/>
          </a:p>
        </p:txBody>
      </p:sp>
      <p:sp>
        <p:nvSpPr>
          <p:cNvPr id="6" name="Rectangle 5">
            <a:extLst>
              <a:ext uri="{FF2B5EF4-FFF2-40B4-BE49-F238E27FC236}">
                <a16:creationId xmlns:a16="http://schemas.microsoft.com/office/drawing/2014/main" id="{DC408884-D855-4306-8BB8-CE9262C0F286}"/>
              </a:ext>
            </a:extLst>
          </p:cNvPr>
          <p:cNvSpPr/>
          <p:nvPr/>
        </p:nvSpPr>
        <p:spPr>
          <a:xfrm>
            <a:off x="2290916" y="37808"/>
            <a:ext cx="9724103" cy="6407973"/>
          </a:xfrm>
          <a:prstGeom prst="rect">
            <a:avLst/>
          </a:prstGeom>
          <a:noFill/>
        </p:spPr>
        <p:txBody>
          <a:bodyPr wrap="square" lIns="91440" tIns="45720" rIns="91440" bIns="45720">
            <a:spAutoFit/>
          </a:bodyPr>
          <a:lstStyle/>
          <a:p>
            <a:endParaRPr lang="az-Latn-AZ" sz="1400" b="1" i="1" dirty="0">
              <a:latin typeface="Arial" panose="020B0604020202020204" pitchFamily="34" charset="0"/>
              <a:cs typeface="Arial" panose="020B0604020202020204" pitchFamily="34" charset="0"/>
            </a:endParaRPr>
          </a:p>
          <a:p>
            <a:r>
              <a:rPr lang="az-Latn-AZ" sz="140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Hüquqi şəxslərə münasibə</a:t>
            </a:r>
            <a:r>
              <a:rPr lang="az-Latn-AZ" sz="1400" b="1"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tdə:</a:t>
            </a:r>
          </a:p>
          <a:p>
            <a:endParaRPr lang="az-Latn-AZ"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A</a:t>
            </a:r>
            <a:r>
              <a:rPr lang="en-US" sz="1400" dirty="0" err="1">
                <a:latin typeface="Arial" panose="020B0604020202020204" pitchFamily="34" charset="0"/>
                <a:cs typeface="Arial" panose="020B0604020202020204" pitchFamily="34" charset="0"/>
              </a:rPr>
              <a:t>dı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təşkilati-hüquqi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forması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hüquqi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ünvanı</a:t>
            </a:r>
            <a:r>
              <a:rPr lang="en-US" sz="1400" dirty="0">
                <a:latin typeface="Arial" panose="020B0604020202020204" pitchFamily="34" charset="0"/>
                <a:cs typeface="Arial" panose="020B0604020202020204" pitchFamily="34" charset="0"/>
              </a:rPr>
              <a:t>, VÖEN-</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təsis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edildiyi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qeydiyyatdan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keçdiyi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tarix</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fəaliyyətinə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rəhbərlik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edən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vəzifəli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şəxslərin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soyadı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vəzifəsi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doğum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tarixi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idarəetmə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nəzarət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orqanlarının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strukturu</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F</a:t>
            </a:r>
            <a:r>
              <a:rPr lang="en-US" sz="1400" dirty="0" err="1">
                <a:latin typeface="Arial" panose="020B0604020202020204" pitchFamily="34" charset="0"/>
                <a:cs typeface="Arial" panose="020B0604020202020204" pitchFamily="34" charset="0"/>
              </a:rPr>
              <a:t>əaliyyət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növləri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faktiki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fəaliyyət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növləri</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T</a:t>
            </a:r>
            <a:r>
              <a:rPr lang="en-US" sz="1400" dirty="0" err="1">
                <a:latin typeface="Arial" panose="020B0604020202020204" pitchFamily="34" charset="0"/>
                <a:cs typeface="Arial" panose="020B0604020202020204" pitchFamily="34" charset="0"/>
              </a:rPr>
              <a:t>əqdim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etdiyi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malların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gördüyü</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göstərdiyi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xidmətlərin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növü</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N</a:t>
            </a:r>
            <a:r>
              <a:rPr lang="en-US" sz="1400" dirty="0" err="1">
                <a:latin typeface="Arial" panose="020B0604020202020204" pitchFamily="34" charset="0"/>
                <a:cs typeface="Arial" panose="020B0604020202020204" pitchFamily="34" charset="0"/>
              </a:rPr>
              <a:t>izamnamə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kapitalının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məbləği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onun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formalaşma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mənbəyi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maliyyə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vəziyyəti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aktivləri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passivləri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kapitalı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dövlət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büdcəsinə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borclar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icbari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ödənişlər</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T</a:t>
            </a:r>
            <a:r>
              <a:rPr lang="en-US" sz="1400" dirty="0" err="1">
                <a:latin typeface="Arial" panose="020B0604020202020204" pitchFamily="34" charset="0"/>
                <a:cs typeface="Arial" panose="020B0604020202020204" pitchFamily="34" charset="0"/>
              </a:rPr>
              <a:t>əsisçilərə</a:t>
            </a:r>
            <a:r>
              <a:rPr lang="az-Latn-AZ" sz="1400" dirty="0">
                <a:latin typeface="Arial" panose="020B0604020202020204" pitchFamily="34" charset="0"/>
                <a:cs typeface="Arial" panose="020B0604020202020204" pitchFamily="34" charset="0"/>
              </a:rPr>
              <a:t> və </a:t>
            </a:r>
            <a:r>
              <a:rPr lang="en-US" sz="1400" dirty="0" err="1">
                <a:latin typeface="Arial" panose="020B0604020202020204" pitchFamily="34" charset="0"/>
                <a:cs typeface="Arial" panose="020B0604020202020204" pitchFamily="34" charset="0"/>
              </a:rPr>
              <a:t>benefisiar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mülkiyyətçilərə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dair</a:t>
            </a:r>
            <a:r>
              <a:rPr lang="az-Latn-AZ" sz="1400" dirty="0">
                <a:latin typeface="Arial" panose="020B0604020202020204" pitchFamily="34" charset="0"/>
                <a:cs typeface="Arial" panose="020B0604020202020204" pitchFamily="34" charset="0"/>
              </a:rPr>
              <a:t> bu Qaydaların 2.1.1.1-2.1.1.5-ci abzaslarında nəzərdə tutulmuş müvafiq məlumatlar;</a:t>
            </a: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İdarəetmə və nəzarət orqanlarında çalışan şəxslərin adı, soyadı, atasının adı (olduğu təqdirdə), doğum tarixi, vəzifəsi;</a:t>
            </a:r>
          </a:p>
          <a:p>
            <a:pPr marL="285750" indent="-285750" algn="just">
              <a:lnSpc>
                <a:spcPct val="150000"/>
              </a:lnSpc>
              <a:buFont typeface="Wingdings" panose="05000000000000000000" pitchFamily="2" charset="2"/>
              <a:buChar char="Ø"/>
            </a:pP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Bu Qaydaların 2.1.3.4-2.1.3.11-ci abzaslarında nəzərdə tutulmuş məlumatlar;</a:t>
            </a:r>
          </a:p>
          <a:p>
            <a:pPr marL="285750" indent="-285750" algn="just">
              <a:lnSpc>
                <a:spcPct val="150000"/>
              </a:lnSpc>
              <a:buFont typeface="Wingdings" panose="05000000000000000000" pitchFamily="2" charset="2"/>
              <a:buChar char="Ø"/>
            </a:pP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İşgüzar münasibətlərin </a:t>
            </a:r>
            <a:r>
              <a:rPr lang="az-Latn-AZ"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yaradılmasının</a:t>
            </a: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məqsədi, aparılması nəzərdə tutulan mədaxil əməliyyatlarının ehtimal edilən həcmi, məxaric əməliyyatlarının həcmi və istiqamətləri, vəsaitlərin mədaxil </a:t>
            </a:r>
            <a:r>
              <a:rPr lang="az-Latn-AZ"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edilməsinin</a:t>
            </a: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üsulları, </a:t>
            </a:r>
            <a:r>
              <a:rPr lang="az-Latn-AZ" sz="1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dövrülüyü</a:t>
            </a: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mənbələri, müştəriyə təqdim edilən məhsuldan istifadə ediləcəyi sahələr, platformalar, məhsulun idarə edilməsi üsulu, məhsul üzrə sərəncam vermək hüququna malik olan digər şəxslərin adı, soyadı, atasının adı (olduğu təqdirdə), FİN-i, FİN olmadıqda şəxsiyyəti təsdiq edən sənədin nömrəsi, doğum tarixi, istifadəsi nəzərdə tutulan xidmətlərin siyahısı;</a:t>
            </a: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B</a:t>
            </a:r>
            <a:r>
              <a:rPr lang="en-US" sz="1400" dirty="0" err="1">
                <a:latin typeface="Arial" panose="020B0604020202020204" pitchFamily="34" charset="0"/>
                <a:cs typeface="Arial" panose="020B0604020202020204" pitchFamily="34" charset="0"/>
              </a:rPr>
              <a:t>irdəfəlik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əməliyyatlar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zamanı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əməliyyatın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növü</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təyinatı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istiqaməti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vəsaitin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mənbəyi</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Ə</a:t>
            </a:r>
            <a:r>
              <a:rPr lang="en-US" sz="1400" dirty="0" err="1">
                <a:latin typeface="Arial" panose="020B0604020202020204" pitchFamily="34" charset="0"/>
                <a:cs typeface="Arial" panose="020B0604020202020204" pitchFamily="34" charset="0"/>
              </a:rPr>
              <a:t>laqə</a:t>
            </a:r>
            <a:r>
              <a:rPr lang="en-US" sz="1400" b="1"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məlumatları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faktiki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ünvanı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telefon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nömrəsi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poçt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ünvanı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elektron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poçt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ünvanı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s.)</a:t>
            </a:r>
            <a:r>
              <a:rPr lang="az-Latn-AZ" sz="1400" dirty="0">
                <a:latin typeface="Arial" panose="020B0604020202020204" pitchFamily="34" charset="0"/>
                <a:cs typeface="Arial" panose="020B0604020202020204" pitchFamily="34" charset="0"/>
              </a:rPr>
              <a:t>.</a:t>
            </a:r>
            <a:endPar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96C789B-764D-4A27-B414-770F1BA0FFEA}"/>
              </a:ext>
            </a:extLst>
          </p:cNvPr>
          <p:cNvPicPr>
            <a:picLocks noChangeAspect="1"/>
          </p:cNvPicPr>
          <p:nvPr/>
        </p:nvPicPr>
        <p:blipFill>
          <a:blip r:embed="rId2"/>
          <a:stretch>
            <a:fillRect/>
          </a:stretch>
        </p:blipFill>
        <p:spPr>
          <a:xfrm>
            <a:off x="1061885" y="37808"/>
            <a:ext cx="1160205" cy="979104"/>
          </a:xfrm>
          <a:prstGeom prst="rect">
            <a:avLst/>
          </a:prstGeom>
        </p:spPr>
      </p:pic>
    </p:spTree>
    <p:extLst>
      <p:ext uri="{BB962C8B-B14F-4D97-AF65-F5344CB8AC3E}">
        <p14:creationId xmlns:p14="http://schemas.microsoft.com/office/powerpoint/2010/main" val="261346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E0B8D-653A-41BA-A2E3-387AC2BBBC39}"/>
              </a:ext>
            </a:extLst>
          </p:cNvPr>
          <p:cNvSpPr/>
          <p:nvPr/>
        </p:nvSpPr>
        <p:spPr>
          <a:xfrm>
            <a:off x="1794387" y="37808"/>
            <a:ext cx="10323870" cy="584775"/>
          </a:xfrm>
          <a:prstGeom prst="rect">
            <a:avLst/>
          </a:prstGeom>
        </p:spPr>
        <p:txBody>
          <a:bodyPr wrap="square">
            <a:spAutoFit/>
          </a:bodyPr>
          <a:lstStyle/>
          <a:p>
            <a:pPr algn="ctr"/>
            <a:r>
              <a:rPr lang="az-Latn-AZ" sz="3200" b="1" dirty="0">
                <a:latin typeface="Arial" panose="020B0604020202020204" pitchFamily="34" charset="0"/>
                <a:ea typeface="Calibri" panose="020F0502020204030204" pitchFamily="34" charset="0"/>
              </a:rPr>
              <a:t>			</a:t>
            </a:r>
            <a:endParaRPr lang="en-US" sz="2000" dirty="0"/>
          </a:p>
        </p:txBody>
      </p:sp>
      <p:sp>
        <p:nvSpPr>
          <p:cNvPr id="6" name="Rectangle 5">
            <a:extLst>
              <a:ext uri="{FF2B5EF4-FFF2-40B4-BE49-F238E27FC236}">
                <a16:creationId xmlns:a16="http://schemas.microsoft.com/office/drawing/2014/main" id="{DC408884-D855-4306-8BB8-CE9262C0F286}"/>
              </a:ext>
            </a:extLst>
          </p:cNvPr>
          <p:cNvSpPr/>
          <p:nvPr/>
        </p:nvSpPr>
        <p:spPr>
          <a:xfrm>
            <a:off x="2290916" y="37808"/>
            <a:ext cx="9724103" cy="6232475"/>
          </a:xfrm>
          <a:prstGeom prst="rect">
            <a:avLst/>
          </a:prstGeom>
          <a:noFill/>
        </p:spPr>
        <p:txBody>
          <a:bodyPr wrap="square" lIns="91440" tIns="45720" rIns="91440" bIns="45720">
            <a:spAutoFit/>
          </a:bodyPr>
          <a:lstStyle/>
          <a:p>
            <a:endParaRPr lang="az-Latn-AZ" sz="1400" b="1" i="1" dirty="0">
              <a:latin typeface="Arial" panose="020B0604020202020204" pitchFamily="34" charset="0"/>
              <a:cs typeface="Arial" panose="020B0604020202020204" pitchFamily="34" charset="0"/>
            </a:endParaRPr>
          </a:p>
          <a:p>
            <a:endParaRPr lang="az-Latn-AZ"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az-Latn-AZ" sz="1400" b="1"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Fərdi sahibkarlara münasibətdə:</a:t>
            </a:r>
          </a:p>
          <a:p>
            <a:endParaRPr lang="az-Latn-AZ"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VÖEN-i;</a:t>
            </a:r>
          </a:p>
          <a:p>
            <a:pPr marL="285750" indent="-285750" algn="just">
              <a:lnSpc>
                <a:spcPct val="150000"/>
              </a:lnSpc>
              <a:buFont typeface="Wingdings" panose="05000000000000000000" pitchFamily="2" charset="2"/>
              <a:buChar char="Ø"/>
            </a:pPr>
            <a:r>
              <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Fəaliyyət növləri (faktiki fəaliyyət növü);</a:t>
            </a: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T</a:t>
            </a:r>
            <a:r>
              <a:rPr lang="en-US" sz="1400" dirty="0" err="1">
                <a:latin typeface="Arial" panose="020B0604020202020204" pitchFamily="34" charset="0"/>
                <a:cs typeface="Arial" panose="020B0604020202020204" pitchFamily="34" charset="0"/>
              </a:rPr>
              <a:t>əqdim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etdiyi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malların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gördüyü</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göstərdiyi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xidmətlərin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növü</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İ</a:t>
            </a:r>
            <a:r>
              <a:rPr lang="en-US" sz="1400" dirty="0" err="1">
                <a:latin typeface="Arial" panose="020B0604020202020204" pitchFamily="34" charset="0"/>
                <a:cs typeface="Arial" panose="020B0604020202020204" pitchFamily="34" charset="0"/>
              </a:rPr>
              <a:t>şçilərinin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mülki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hüquqi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müqavilələr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üzrə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cəlb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edilmiş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hüquqi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fiziki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şəxslərin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sayı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A</a:t>
            </a:r>
            <a:r>
              <a:rPr lang="en-US" sz="1400" dirty="0" err="1">
                <a:latin typeface="Arial" panose="020B0604020202020204" pitchFamily="34" charset="0"/>
                <a:cs typeface="Arial" panose="020B0604020202020204" pitchFamily="34" charset="0"/>
              </a:rPr>
              <a:t>ktivlərinin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həcmi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mövcud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valyutada</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on 12 </a:t>
            </a:r>
            <a:r>
              <a:rPr lang="en-US" sz="1400" dirty="0" err="1">
                <a:latin typeface="Arial" panose="020B0604020202020204" pitchFamily="34" charset="0"/>
                <a:cs typeface="Arial" panose="020B0604020202020204" pitchFamily="34" charset="0"/>
              </a:rPr>
              <a:t>aylıq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dövriyyəsinin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aylar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üzrə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həcmi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on </a:t>
            </a:r>
            <a:r>
              <a:rPr lang="en-US" sz="1400" dirty="0" err="1">
                <a:latin typeface="Arial" panose="020B0604020202020204" pitchFamily="34" charset="0"/>
                <a:cs typeface="Arial" panose="020B0604020202020204" pitchFamily="34" charset="0"/>
              </a:rPr>
              <a:t>təqvim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üzrə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gəlirlərinin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həcmi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on 12 </a:t>
            </a:r>
            <a:r>
              <a:rPr lang="en-US" sz="1400" dirty="0" err="1">
                <a:latin typeface="Arial" panose="020B0604020202020204" pitchFamily="34" charset="0"/>
                <a:cs typeface="Arial" panose="020B0604020202020204" pitchFamily="34" charset="0"/>
              </a:rPr>
              <a:t>ayda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xaricə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xaricdən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köçürmələrinə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köçürmələrin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məbləğinə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məlumat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Ə</a:t>
            </a:r>
            <a:r>
              <a:rPr lang="en-US" sz="1400" dirty="0" err="1">
                <a:latin typeface="Arial" panose="020B0604020202020204" pitchFamily="34" charset="0"/>
                <a:cs typeface="Arial" panose="020B0604020202020204" pitchFamily="34" charset="0"/>
              </a:rPr>
              <a:t>sas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müqavilə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tərəfdaşlarına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eyniləşdirmə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məlumatları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on 12 ay </a:t>
            </a:r>
            <a:r>
              <a:rPr lang="en-US" sz="1400" dirty="0" err="1">
                <a:latin typeface="Arial" panose="020B0604020202020204" pitchFamily="34" charset="0"/>
                <a:cs typeface="Arial" panose="020B0604020202020204" pitchFamily="34" charset="0"/>
              </a:rPr>
              <a:t>ərzində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qalib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dövlət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satınalmalarına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məlumat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məqsədlə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mövcud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əməliyyatların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məbləği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a:t>
            </a:r>
            <a:endParaRPr lang="az-Latn-AZ"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400" dirty="0">
                <a:latin typeface="Arial" panose="020B0604020202020204" pitchFamily="34" charset="0"/>
                <a:cs typeface="Arial" panose="020B0604020202020204" pitchFamily="34" charset="0"/>
              </a:rPr>
              <a:t>N</a:t>
            </a:r>
            <a:r>
              <a:rPr lang="en-US" sz="1400" dirty="0" err="1">
                <a:latin typeface="Arial" panose="020B0604020202020204" pitchFamily="34" charset="0"/>
                <a:cs typeface="Arial" panose="020B0604020202020204" pitchFamily="34" charset="0"/>
              </a:rPr>
              <a:t>əzərdə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tutulan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dövlət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satınalmalarında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iştiraka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məlumat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ehtimal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olunan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əməliyyatların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məbləği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təqdirdə</a:t>
            </a:r>
            <a:r>
              <a:rPr lang="en-US" sz="1400" dirty="0">
                <a:latin typeface="Arial" panose="020B0604020202020204" pitchFamily="34" charset="0"/>
                <a:cs typeface="Arial" panose="020B0604020202020204" pitchFamily="34" charset="0"/>
              </a:rPr>
              <a:t>).</a:t>
            </a:r>
            <a:endParaRPr lang="az-Latn-AZ"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az-Latn-AZ"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az-Latn-AZ" sz="1400" b="1" i="1" dirty="0">
                <a:solidFill>
                  <a:srgbClr val="FF0000"/>
                </a:solidFill>
                <a:latin typeface="Arial" panose="020B0604020202020204" pitchFamily="34" charset="0"/>
                <a:cs typeface="Arial" panose="020B0604020202020204" pitchFamily="34" charset="0"/>
              </a:rPr>
              <a:t>Qeyd</a:t>
            </a:r>
            <a:r>
              <a:rPr lang="az-Latn-AZ" sz="1400" dirty="0">
                <a:solidFill>
                  <a:srgbClr val="FF0000"/>
                </a:solidFill>
                <a:latin typeface="Arial" panose="020B0604020202020204" pitchFamily="34" charset="0"/>
                <a:cs typeface="Arial" panose="020B0604020202020204" pitchFamily="34" charset="0"/>
              </a:rPr>
              <a:t>: </a:t>
            </a:r>
            <a:r>
              <a:rPr lang="az-Latn-AZ" sz="1400" i="1" dirty="0">
                <a:latin typeface="Arial" panose="020B0604020202020204" pitchFamily="34" charset="0"/>
                <a:cs typeface="Arial" panose="020B0604020202020204" pitchFamily="34" charset="0"/>
              </a:rPr>
              <a:t>Müştəri uyğunluğu tədbirlərinin tətbiqi mümkün deyilsə əməliyyat həyata </a:t>
            </a:r>
            <a:r>
              <a:rPr lang="az-Latn-AZ" sz="1400" i="1" dirty="0" err="1">
                <a:latin typeface="Arial" panose="020B0604020202020204" pitchFamily="34" charset="0"/>
                <a:cs typeface="Arial" panose="020B0604020202020204" pitchFamily="34" charset="0"/>
              </a:rPr>
              <a:t>keçirilməməli</a:t>
            </a:r>
            <a:r>
              <a:rPr lang="az-Latn-AZ" sz="1400" i="1" dirty="0">
                <a:latin typeface="Arial" panose="020B0604020202020204" pitchFamily="34" charset="0"/>
                <a:cs typeface="Arial" panose="020B0604020202020204" pitchFamily="34" charset="0"/>
              </a:rPr>
              <a:t>, işgüzar münasibətlər </a:t>
            </a:r>
            <a:r>
              <a:rPr lang="az-Latn-AZ" sz="1400" i="1" dirty="0" err="1">
                <a:latin typeface="Arial" panose="020B0604020202020204" pitchFamily="34" charset="0"/>
                <a:cs typeface="Arial" panose="020B0604020202020204" pitchFamily="34" charset="0"/>
              </a:rPr>
              <a:t>yaradılmamalı</a:t>
            </a:r>
            <a:r>
              <a:rPr lang="az-Latn-AZ" sz="1400" i="1" dirty="0">
                <a:latin typeface="Arial" panose="020B0604020202020204" pitchFamily="34" charset="0"/>
                <a:cs typeface="Arial" panose="020B0604020202020204" pitchFamily="34" charset="0"/>
              </a:rPr>
              <a:t>, habelə işgüzar münasibətlərə xitam verilməli və bu barədə </a:t>
            </a:r>
            <a:r>
              <a:rPr lang="az-Latn-AZ" sz="1400" i="1" dirty="0">
                <a:latin typeface="Arial" panose="020B0604020202020204" pitchFamily="34" charset="0"/>
                <a:ea typeface="Calibri" panose="020F0502020204030204" pitchFamily="34" charset="0"/>
                <a:cs typeface="Arial" panose="020B0604020202020204" pitchFamily="34" charset="0"/>
              </a:rPr>
              <a:t>məlumatlar Maliyyə Monitorinqi Xidmətinə təqdim </a:t>
            </a:r>
            <a:r>
              <a:rPr lang="az-Latn-AZ" sz="1400" i="1" dirty="0" err="1">
                <a:latin typeface="Arial" panose="020B0604020202020204" pitchFamily="34" charset="0"/>
                <a:ea typeface="Calibri" panose="020F0502020204030204" pitchFamily="34" charset="0"/>
                <a:cs typeface="Arial" panose="020B0604020202020204" pitchFamily="34" charset="0"/>
              </a:rPr>
              <a:t>edilməlidir</a:t>
            </a:r>
            <a:r>
              <a:rPr lang="az-Latn-AZ" sz="1400" i="1" dirty="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endParaRPr lang="az-Latn-AZ"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96C789B-764D-4A27-B414-770F1BA0FFEA}"/>
              </a:ext>
            </a:extLst>
          </p:cNvPr>
          <p:cNvPicPr>
            <a:picLocks noChangeAspect="1"/>
          </p:cNvPicPr>
          <p:nvPr/>
        </p:nvPicPr>
        <p:blipFill>
          <a:blip r:embed="rId2"/>
          <a:stretch>
            <a:fillRect/>
          </a:stretch>
        </p:blipFill>
        <p:spPr>
          <a:xfrm>
            <a:off x="1061885" y="37808"/>
            <a:ext cx="1160205" cy="979104"/>
          </a:xfrm>
          <a:prstGeom prst="rect">
            <a:avLst/>
          </a:prstGeom>
        </p:spPr>
      </p:pic>
    </p:spTree>
    <p:extLst>
      <p:ext uri="{BB962C8B-B14F-4D97-AF65-F5344CB8AC3E}">
        <p14:creationId xmlns:p14="http://schemas.microsoft.com/office/powerpoint/2010/main" val="321295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BBBC8E-E4DA-41CE-957F-FFBDA0BE2470}"/>
              </a:ext>
            </a:extLst>
          </p:cNvPr>
          <p:cNvSpPr/>
          <p:nvPr/>
        </p:nvSpPr>
        <p:spPr>
          <a:xfrm>
            <a:off x="1415846" y="786582"/>
            <a:ext cx="10687664" cy="5863656"/>
          </a:xfrm>
          <a:prstGeom prst="rect">
            <a:avLst/>
          </a:prstGeom>
        </p:spPr>
        <p:txBody>
          <a:bodyPr wrap="square">
            <a:spAutoFit/>
          </a:bodyPr>
          <a:lstStyle/>
          <a:p>
            <a:pPr lvl="0" algn="just">
              <a:lnSpc>
                <a:spcPct val="150000"/>
              </a:lnSpc>
              <a:spcAft>
                <a:spcPts val="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50000"/>
              </a:lnSpc>
              <a:spcAft>
                <a:spcPts val="0"/>
              </a:spcAft>
              <a:buFont typeface="Wingdings" panose="05000000000000000000" pitchFamily="2" charset="2"/>
              <a:buChar char="q"/>
            </a:pPr>
            <a:endParaRPr lang="az-Latn-AZ" sz="1400" b="1" i="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az-Latn-AZ" b="1" i="1" dirty="0">
                <a:latin typeface="Arial" panose="020B0604020202020204" pitchFamily="34" charset="0"/>
                <a:cs typeface="Arial" panose="020B0604020202020204" pitchFamily="34" charset="0"/>
              </a:rPr>
              <a:t>Şübhəli əməliyyatların müəyyən edilməsi meyarları</a:t>
            </a:r>
            <a:r>
              <a:rPr lang="az-Latn-AZ" b="1" i="1" strike="sngStrike" dirty="0">
                <a:latin typeface="Arial" panose="020B0604020202020204" pitchFamily="34" charset="0"/>
                <a:cs typeface="Arial" panose="020B0604020202020204" pitchFamily="34" charset="0"/>
              </a:rPr>
              <a:t>nın</a:t>
            </a:r>
            <a:r>
              <a:rPr lang="az-Latn-AZ" b="1" i="1" dirty="0">
                <a:latin typeface="Arial" panose="020B0604020202020204" pitchFamily="34" charset="0"/>
                <a:cs typeface="Arial" panose="020B0604020202020204" pitchFamily="34" charset="0"/>
              </a:rPr>
              <a:t> </a:t>
            </a:r>
            <a:r>
              <a:rPr lang="az-Latn-AZ" b="1" i="1" strike="sngStrike" dirty="0">
                <a:latin typeface="Arial" panose="020B0604020202020204" pitchFamily="34" charset="0"/>
                <a:cs typeface="Arial" panose="020B0604020202020204" pitchFamily="34" charset="0"/>
              </a:rPr>
              <a:t>müəyyən edilməsi</a:t>
            </a:r>
            <a:r>
              <a:rPr lang="az-Latn-AZ" b="1" i="1" dirty="0">
                <a:latin typeface="Arial" panose="020B0604020202020204" pitchFamily="34" charset="0"/>
                <a:cs typeface="Arial" panose="020B0604020202020204" pitchFamily="34" charset="0"/>
              </a:rPr>
              <a:t>:</a:t>
            </a:r>
          </a:p>
          <a:p>
            <a:pPr lvl="0" algn="just">
              <a:lnSpc>
                <a:spcPct val="150000"/>
              </a:lnSpc>
              <a:spcAft>
                <a:spcPts val="0"/>
              </a:spcAft>
            </a:pPr>
            <a:endParaRPr lang="az-Latn-AZ" sz="14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50000"/>
              </a:lnSpc>
              <a:spcAft>
                <a:spcPts val="0"/>
              </a:spcAft>
              <a:buFont typeface="Wingdings" panose="05000000000000000000" pitchFamily="2" charset="2"/>
              <a:buChar char="ü"/>
            </a:pPr>
            <a:r>
              <a:rPr lang="az-Latn-AZ" sz="1400" dirty="0">
                <a:latin typeface="Arial" panose="020B0604020202020204" pitchFamily="34" charset="0"/>
                <a:ea typeface="Calibri" panose="020F0502020204030204" pitchFamily="34" charset="0"/>
                <a:cs typeface="Arial" panose="020B0604020202020204" pitchFamily="34" charset="0"/>
              </a:rPr>
              <a:t>Son 12 ay ərzində şəxsin notarius əməliyyatlarının ümumi həcmi onun orta aylıq gəlirin</a:t>
            </a:r>
            <a:r>
              <a:rPr lang="en-US" sz="1400" dirty="0">
                <a:latin typeface="Arial" panose="020B0604020202020204" pitchFamily="34" charset="0"/>
                <a:ea typeface="Calibri" panose="020F0502020204030204" pitchFamily="34" charset="0"/>
                <a:cs typeface="Arial" panose="020B0604020202020204" pitchFamily="34" charset="0"/>
              </a:rPr>
              <a:t>in 60 </a:t>
            </a:r>
            <a:r>
              <a:rPr lang="en-US" sz="1400" dirty="0" err="1">
                <a:latin typeface="Arial" panose="020B0604020202020204" pitchFamily="34" charset="0"/>
                <a:ea typeface="Calibri" panose="020F0502020204030204" pitchFamily="34" charset="0"/>
                <a:cs typeface="Arial" panose="020B0604020202020204" pitchFamily="34" charset="0"/>
              </a:rPr>
              <a:t>misli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olduqda</a:t>
            </a:r>
            <a:r>
              <a:rPr lang="az-Latn-AZ" sz="1400" dirty="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50000"/>
              </a:lnSpc>
              <a:spcAft>
                <a:spcPts val="0"/>
              </a:spcAft>
              <a:buFont typeface="Wingdings" panose="05000000000000000000" pitchFamily="2" charset="2"/>
              <a:buChar char="ü"/>
            </a:pPr>
            <a:r>
              <a:rPr lang="az-Latn-AZ" sz="1400" dirty="0" err="1">
                <a:latin typeface="Arial" panose="020B0604020202020204" pitchFamily="34" charset="0"/>
                <a:ea typeface="Calibri" panose="020F0502020204030204" pitchFamily="34" charset="0"/>
                <a:cs typeface="Arial" panose="020B0604020202020204" pitchFamily="34" charset="0"/>
              </a:rPr>
              <a:t>Alqı</a:t>
            </a:r>
            <a:r>
              <a:rPr lang="az-Latn-AZ" sz="1400" dirty="0">
                <a:latin typeface="Arial" panose="020B0604020202020204" pitchFamily="34" charset="0"/>
                <a:ea typeface="Calibri" panose="020F0502020204030204" pitchFamily="34" charset="0"/>
                <a:cs typeface="Arial" panose="020B0604020202020204" pitchFamily="34" charset="0"/>
              </a:rPr>
              <a:t>-satqı müqaviləsinin </a:t>
            </a:r>
            <a:r>
              <a:rPr lang="az-Latn-AZ" sz="1400" dirty="0" err="1">
                <a:latin typeface="Arial" panose="020B0604020202020204" pitchFamily="34" charset="0"/>
                <a:ea typeface="Calibri" panose="020F0502020204030204" pitchFamily="34" charset="0"/>
                <a:cs typeface="Arial" panose="020B0604020202020204" pitchFamily="34" charset="0"/>
              </a:rPr>
              <a:t>predmeti</a:t>
            </a:r>
            <a:r>
              <a:rPr lang="az-Latn-AZ" sz="1400" dirty="0">
                <a:latin typeface="Arial" panose="020B0604020202020204" pitchFamily="34" charset="0"/>
                <a:ea typeface="Calibri" panose="020F0502020204030204" pitchFamily="34" charset="0"/>
                <a:cs typeface="Arial" panose="020B0604020202020204" pitchFamily="34" charset="0"/>
              </a:rPr>
              <a:t> olan əmlakın qiyməti bazar dəyərindən əhəmiyyətli dərəcədə (50% və fərq 100 min manatdan yuxarı olduqda) </a:t>
            </a:r>
            <a:r>
              <a:rPr lang="az-Latn-AZ" sz="1400" dirty="0" err="1">
                <a:latin typeface="Arial" panose="020B0604020202020204" pitchFamily="34" charset="0"/>
                <a:ea typeface="Calibri" panose="020F0502020204030204" pitchFamily="34" charset="0"/>
                <a:cs typeface="Arial" panose="020B0604020202020204" pitchFamily="34" charset="0"/>
              </a:rPr>
              <a:t>fərqləndikdə</a:t>
            </a:r>
            <a:r>
              <a:rPr lang="az-Latn-AZ" sz="1400" dirty="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50000"/>
              </a:lnSpc>
              <a:spcAft>
                <a:spcPts val="0"/>
              </a:spcAft>
              <a:buFont typeface="Wingdings" panose="05000000000000000000" pitchFamily="2" charset="2"/>
              <a:buChar char="ü"/>
            </a:pPr>
            <a:r>
              <a:rPr lang="az-Latn-AZ" sz="1400" dirty="0">
                <a:latin typeface="Arial" panose="020B0604020202020204" pitchFamily="34" charset="0"/>
                <a:ea typeface="Calibri" panose="020F0502020204030204" pitchFamily="34" charset="0"/>
                <a:cs typeface="Arial" panose="020B0604020202020204" pitchFamily="34" charset="0"/>
              </a:rPr>
              <a:t>Eyni şəxs tərəfindən son 12 ay ərzində ümumi dəyəri 500 min manatdan yuxarı olmaqla üçdən çox daşınmaz əmlakın </a:t>
            </a:r>
            <a:r>
              <a:rPr lang="az-Latn-AZ" sz="1400" dirty="0" err="1">
                <a:latin typeface="Arial" panose="020B0604020202020204" pitchFamily="34" charset="0"/>
                <a:ea typeface="Calibri" panose="020F0502020204030204" pitchFamily="34" charset="0"/>
                <a:cs typeface="Arial" panose="020B0604020202020204" pitchFamily="34" charset="0"/>
              </a:rPr>
              <a:t>alışı</a:t>
            </a:r>
            <a:r>
              <a:rPr lang="az-Latn-AZ" sz="1400" dirty="0">
                <a:latin typeface="Arial" panose="020B0604020202020204" pitchFamily="34" charset="0"/>
                <a:ea typeface="Calibri" panose="020F0502020204030204" pitchFamily="34" charset="0"/>
                <a:cs typeface="Arial" panose="020B0604020202020204" pitchFamily="34" charset="0"/>
              </a:rPr>
              <a:t> həyata keçirildikdə;</a:t>
            </a:r>
            <a:endParaRPr lang="en-US"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50000"/>
              </a:lnSpc>
              <a:spcAft>
                <a:spcPts val="0"/>
              </a:spcAft>
              <a:buFont typeface="Wingdings" panose="05000000000000000000" pitchFamily="2" charset="2"/>
              <a:buChar char="ü"/>
            </a:pPr>
            <a:r>
              <a:rPr lang="az-Latn-AZ" sz="1400" dirty="0">
                <a:latin typeface="Arial" panose="020B0604020202020204" pitchFamily="34" charset="0"/>
                <a:ea typeface="Calibri" panose="020F0502020204030204" pitchFamily="34" charset="0"/>
                <a:cs typeface="Arial" panose="020B0604020202020204" pitchFamily="34" charset="0"/>
              </a:rPr>
              <a:t>Son 12 ay və ya daha qısa müddətdə eyni daşınmaz əmlaka dair ikidən çox </a:t>
            </a:r>
            <a:r>
              <a:rPr lang="az-Latn-AZ" sz="1400" dirty="0" err="1">
                <a:latin typeface="Arial" panose="020B0604020202020204" pitchFamily="34" charset="0"/>
                <a:ea typeface="Calibri" panose="020F0502020204030204" pitchFamily="34" charset="0"/>
                <a:cs typeface="Arial" panose="020B0604020202020204" pitchFamily="34" charset="0"/>
              </a:rPr>
              <a:t>alqı</a:t>
            </a:r>
            <a:r>
              <a:rPr lang="az-Latn-AZ" sz="1400" dirty="0">
                <a:latin typeface="Arial" panose="020B0604020202020204" pitchFamily="34" charset="0"/>
                <a:ea typeface="Calibri" panose="020F0502020204030204" pitchFamily="34" charset="0"/>
                <a:cs typeface="Arial" panose="020B0604020202020204" pitchFamily="34" charset="0"/>
              </a:rPr>
              <a:t>-satqı əməliyyatı həyata keçirildikdə;</a:t>
            </a:r>
            <a:endParaRPr lang="en-US"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50000"/>
              </a:lnSpc>
              <a:spcAft>
                <a:spcPts val="0"/>
              </a:spcAft>
              <a:buFont typeface="Wingdings" panose="05000000000000000000" pitchFamily="2" charset="2"/>
              <a:buChar char="ü"/>
            </a:pPr>
            <a:r>
              <a:rPr lang="az-Latn-AZ" sz="1400" dirty="0">
                <a:latin typeface="Arial" panose="020B0604020202020204" pitchFamily="34" charset="0"/>
                <a:ea typeface="Calibri" panose="020F0502020204030204" pitchFamily="34" charset="0"/>
                <a:cs typeface="Arial" panose="020B0604020202020204" pitchFamily="34" charset="0"/>
              </a:rPr>
              <a:t>Son 12 ay ərzində şəxs tərəfindən iki və daha artıq şəxs adından daşınmaz əmlak üçün ödəniş edildikdə.</a:t>
            </a:r>
          </a:p>
          <a:p>
            <a:pPr lvl="0" algn="just">
              <a:lnSpc>
                <a:spcPct val="150000"/>
              </a:lnSpc>
              <a:spcAft>
                <a:spcPts val="0"/>
              </a:spcAft>
            </a:pPr>
            <a:endParaRPr lang="az-Latn-AZ" sz="1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r>
              <a:rPr lang="az-Latn-AZ" sz="1600" b="1" dirty="0">
                <a:solidFill>
                  <a:srgbClr val="FF0000"/>
                </a:solidFill>
                <a:latin typeface="Arial" panose="020B0604020202020204" pitchFamily="34" charset="0"/>
                <a:ea typeface="Calibri" panose="020F0502020204030204" pitchFamily="34" charset="0"/>
                <a:cs typeface="Arial" panose="020B0604020202020204" pitchFamily="34" charset="0"/>
              </a:rPr>
              <a:t>Qeyd: </a:t>
            </a:r>
            <a:r>
              <a:rPr lang="az-Latn-AZ" sz="1600" i="1" dirty="0">
                <a:latin typeface="Arial" panose="020B0604020202020204" pitchFamily="34" charset="0"/>
                <a:ea typeface="Calibri" panose="020F0502020204030204" pitchFamily="34" charset="0"/>
                <a:cs typeface="Arial" panose="020B0604020202020204" pitchFamily="34" charset="0"/>
              </a:rPr>
              <a:t>Bu meyarlara uyğun əməliyyatlar müəyyən edilərkən şübhəliliyi təsdiq edən sənəd və məlumatlar əlavə edilməklə müvafiq qayda və formada məlumat Maliyyə Monitorinqi Xidmətinə təqdim </a:t>
            </a:r>
            <a:r>
              <a:rPr lang="az-Latn-AZ" sz="1600" i="1" dirty="0" err="1">
                <a:latin typeface="Arial" panose="020B0604020202020204" pitchFamily="34" charset="0"/>
                <a:ea typeface="Calibri" panose="020F0502020204030204" pitchFamily="34" charset="0"/>
                <a:cs typeface="Arial" panose="020B0604020202020204" pitchFamily="34" charset="0"/>
              </a:rPr>
              <a:t>edilməlidir</a:t>
            </a:r>
            <a:r>
              <a:rPr lang="az-Latn-AZ" sz="1600" i="1" dirty="0">
                <a:latin typeface="Arial" panose="020B0604020202020204" pitchFamily="34" charset="0"/>
                <a:ea typeface="Calibri" panose="020F0502020204030204" pitchFamily="34" charset="0"/>
                <a:cs typeface="Arial" panose="020B0604020202020204" pitchFamily="34" charset="0"/>
              </a:rPr>
              <a:t>. </a:t>
            </a:r>
            <a:endParaRPr lang="en-US" sz="16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664925A-814D-4F9F-8242-39705D78697A}"/>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8" name="Picture 7">
            <a:extLst>
              <a:ext uri="{FF2B5EF4-FFF2-40B4-BE49-F238E27FC236}">
                <a16:creationId xmlns:a16="http://schemas.microsoft.com/office/drawing/2014/main" id="{83B3A985-D781-4833-9A51-DAEE66E3516C}"/>
              </a:ext>
            </a:extLst>
          </p:cNvPr>
          <p:cNvPicPr>
            <a:picLocks noChangeAspect="1"/>
          </p:cNvPicPr>
          <p:nvPr/>
        </p:nvPicPr>
        <p:blipFill>
          <a:blip r:embed="rId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31457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0388BB-CC97-4609-BA69-87AEA6504B9C}"/>
              </a:ext>
            </a:extLst>
          </p:cNvPr>
          <p:cNvSpPr/>
          <p:nvPr/>
        </p:nvSpPr>
        <p:spPr>
          <a:xfrm>
            <a:off x="1602658" y="206166"/>
            <a:ext cx="10225549" cy="1077218"/>
          </a:xfrm>
          <a:prstGeom prst="rect">
            <a:avLst/>
          </a:prstGeom>
        </p:spPr>
        <p:txBody>
          <a:bodyPr wrap="square">
            <a:spAutoFit/>
          </a:bodyPr>
          <a:lstStyle/>
          <a:p>
            <a:pPr algn="ctr"/>
            <a:r>
              <a:rPr lang="az-Latn-AZ" sz="3200" b="1" dirty="0">
                <a:latin typeface="Arial" panose="020B0604020202020204" pitchFamily="34" charset="0"/>
                <a:ea typeface="Calibri" panose="020F0502020204030204" pitchFamily="34" charset="0"/>
              </a:rPr>
              <a:t>Şübhəli əməliyyatların monitorinqi </a:t>
            </a:r>
          </a:p>
          <a:p>
            <a:pPr algn="ctr"/>
            <a:r>
              <a:rPr lang="az-Latn-AZ" sz="3200" b="1" dirty="0">
                <a:latin typeface="Arial" panose="020B0604020202020204" pitchFamily="34" charset="0"/>
                <a:ea typeface="Calibri" panose="020F0502020204030204" pitchFamily="34" charset="0"/>
              </a:rPr>
              <a:t>sistemi (ŞƏMS)</a:t>
            </a:r>
            <a:endParaRPr lang="en-US" sz="3200" dirty="0"/>
          </a:p>
        </p:txBody>
      </p:sp>
      <p:sp>
        <p:nvSpPr>
          <p:cNvPr id="4" name="Rectangle 3">
            <a:extLst>
              <a:ext uri="{FF2B5EF4-FFF2-40B4-BE49-F238E27FC236}">
                <a16:creationId xmlns:a16="http://schemas.microsoft.com/office/drawing/2014/main" id="{70BBBC8E-E4DA-41CE-957F-FFBDA0BE2470}"/>
              </a:ext>
            </a:extLst>
          </p:cNvPr>
          <p:cNvSpPr/>
          <p:nvPr/>
        </p:nvSpPr>
        <p:spPr>
          <a:xfrm>
            <a:off x="1415846" y="1344938"/>
            <a:ext cx="10412361" cy="4576702"/>
          </a:xfrm>
          <a:prstGeom prst="rect">
            <a:avLst/>
          </a:prstGeom>
        </p:spPr>
        <p:txBody>
          <a:bodyPr wrap="square">
            <a:spAutoFit/>
          </a:bodyPr>
          <a:lstStyle/>
          <a:p>
            <a:pPr lvl="0" algn="just">
              <a:lnSpc>
                <a:spcPct val="150000"/>
              </a:lnSpc>
              <a:spcAft>
                <a:spcPts val="0"/>
              </a:spcAft>
            </a:pPr>
            <a:r>
              <a:rPr lang="az-Latn-AZ" sz="1200" dirty="0">
                <a:latin typeface="Arial" panose="020B0604020202020204" pitchFamily="34" charset="0"/>
                <a:ea typeface="Calibri" panose="020F0502020204030204" pitchFamily="34"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r>
              <a:rPr lang="ru-RU" sz="1200" dirty="0">
                <a:latin typeface="Arial" panose="020B0604020202020204" pitchFamily="34" charset="0"/>
                <a:ea typeface="Calibri" panose="020F0502020204030204" pitchFamily="34" charset="0"/>
                <a:cs typeface="Arial" panose="020B0604020202020204" pitchFamily="34" charset="0"/>
              </a:rPr>
              <a:t>	</a:t>
            </a:r>
            <a:r>
              <a:rPr lang="az-Latn-AZ" sz="1200" dirty="0">
                <a:latin typeface="Arial" panose="020B0604020202020204" pitchFamily="34" charset="0"/>
                <a:ea typeface="Calibri" panose="020F0502020204030204" pitchFamily="34"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endParaRPr lang="az-Latn-AZ" sz="1200" dirty="0">
              <a:latin typeface="Arial" panose="020B0604020202020204" pitchFamily="34" charset="0"/>
              <a:ea typeface="Calibri" panose="020F0502020204030204" pitchFamily="34" charset="0"/>
              <a:cs typeface="Arial" panose="020B0604020202020204" pitchFamily="34" charset="0"/>
            </a:endParaRPr>
          </a:p>
          <a:p>
            <a:pPr lvl="0" indent="354013" algn="just">
              <a:lnSpc>
                <a:spcPct val="150000"/>
              </a:lnSpc>
              <a:spcAft>
                <a:spcPts val="0"/>
              </a:spcAft>
            </a:pPr>
            <a:r>
              <a:rPr lang="az-Latn-AZ" sz="1600" dirty="0">
                <a:latin typeface="Arial" panose="020B0604020202020204" pitchFamily="34" charset="0"/>
                <a:ea typeface="Calibri" panose="020F0502020204030204" pitchFamily="34" charset="0"/>
                <a:cs typeface="Arial" panose="020B0604020202020204" pitchFamily="34" charset="0"/>
              </a:rPr>
              <a:t>Azərbaycan Respublikasının </a:t>
            </a:r>
            <a:r>
              <a:rPr lang="az-Latn-AZ" sz="1600" dirty="0" err="1">
                <a:latin typeface="Arial" panose="020B0604020202020204" pitchFamily="34" charset="0"/>
                <a:ea typeface="Calibri" panose="020F0502020204030204" pitchFamily="34" charset="0"/>
                <a:cs typeface="Arial" panose="020B0604020202020204" pitchFamily="34" charset="0"/>
              </a:rPr>
              <a:t>Maiyyə</a:t>
            </a:r>
            <a:r>
              <a:rPr lang="az-Latn-AZ" sz="1600" dirty="0">
                <a:latin typeface="Arial" panose="020B0604020202020204" pitchFamily="34" charset="0"/>
                <a:ea typeface="Calibri" panose="020F0502020204030204" pitchFamily="34" charset="0"/>
                <a:cs typeface="Arial" panose="020B0604020202020204" pitchFamily="34" charset="0"/>
              </a:rPr>
              <a:t> Monitorinqi Xidməti öhdəlik daşıyan şəxslərlə (</a:t>
            </a:r>
            <a:r>
              <a:rPr lang="az-Latn-AZ" sz="1600" dirty="0" err="1">
                <a:latin typeface="Arial" panose="020B0604020202020204" pitchFamily="34" charset="0"/>
                <a:ea typeface="Calibri" panose="020F0502020204030204" pitchFamily="34" charset="0"/>
                <a:cs typeface="Arial" panose="020B0604020202020204" pitchFamily="34" charset="0"/>
              </a:rPr>
              <a:t>rieltorlar</a:t>
            </a:r>
            <a:r>
              <a:rPr lang="az-Latn-AZ" sz="1600" dirty="0">
                <a:latin typeface="Arial" panose="020B0604020202020204" pitchFamily="34" charset="0"/>
                <a:ea typeface="Calibri" panose="020F0502020204030204" pitchFamily="34" charset="0"/>
                <a:cs typeface="Arial" panose="020B0604020202020204" pitchFamily="34" charset="0"/>
              </a:rPr>
              <a:t>, hüquq, mühasibat və vergi məsləhəti xidmətləri göstərən) məlumat mübadiləsinin təmin edilməsi məqsədilə yeni proqram təminatı - </a:t>
            </a:r>
            <a:r>
              <a:rPr lang="az-Latn-AZ" sz="1600" b="1" dirty="0">
                <a:latin typeface="Arial" panose="020B0604020202020204" pitchFamily="34" charset="0"/>
                <a:ea typeface="Calibri" panose="020F0502020204030204" pitchFamily="34" charset="0"/>
              </a:rPr>
              <a:t>Şübhəli əməliyyatların monitorinqi sistemini (bundan sonra - ŞƏMS) </a:t>
            </a:r>
            <a:r>
              <a:rPr lang="az-Latn-AZ" sz="1600" dirty="0">
                <a:latin typeface="Arial" panose="020B0604020202020204" pitchFamily="34" charset="0"/>
                <a:ea typeface="Calibri" panose="020F0502020204030204" pitchFamily="34" charset="0"/>
              </a:rPr>
              <a:t>yaratmışdır. Bu sistemdə </a:t>
            </a:r>
            <a:r>
              <a:rPr lang="az-Latn-AZ" sz="1600" dirty="0">
                <a:latin typeface="Arial" panose="020B0604020202020204" pitchFamily="34" charset="0"/>
                <a:ea typeface="Calibri" panose="020F0502020204030204" pitchFamily="34" charset="0"/>
                <a:cs typeface="Arial" panose="020B0604020202020204" pitchFamily="34" charset="0"/>
              </a:rPr>
              <a:t>öhdəlik daşıyan şəxslər </a:t>
            </a:r>
            <a:r>
              <a:rPr lang="az-Latn-AZ" sz="1600" dirty="0">
                <a:latin typeface="Arial" panose="020B0604020202020204" pitchFamily="34" charset="0"/>
                <a:ea typeface="Calibri" panose="020F0502020204030204" pitchFamily="34" charset="0"/>
                <a:cs typeface="Arial" panose="020B0604020202020204" pitchFamily="34" charset="0"/>
                <a:hlinkClick r:id="rId2"/>
              </a:rPr>
              <a:t>https://sams.fiu.az/</a:t>
            </a:r>
            <a:r>
              <a:rPr lang="az-Latn-AZ" sz="1600" dirty="0">
                <a:latin typeface="Arial" panose="020B0604020202020204" pitchFamily="34" charset="0"/>
                <a:ea typeface="Calibri" panose="020F0502020204030204" pitchFamily="34" charset="0"/>
                <a:cs typeface="Arial" panose="020B0604020202020204" pitchFamily="34" charset="0"/>
              </a:rPr>
              <a:t> </a:t>
            </a:r>
            <a:r>
              <a:rPr lang="az-Latn-AZ" sz="1600" dirty="0" err="1">
                <a:latin typeface="Arial" panose="020B0604020202020204" pitchFamily="34" charset="0"/>
                <a:ea typeface="Calibri" panose="020F0502020204030204" pitchFamily="34" charset="0"/>
                <a:cs typeface="Arial" panose="020B0604020202020204" pitchFamily="34" charset="0"/>
              </a:rPr>
              <a:t>linki</a:t>
            </a:r>
            <a:r>
              <a:rPr lang="az-Latn-AZ" sz="1600" dirty="0">
                <a:latin typeface="Arial" panose="020B0604020202020204" pitchFamily="34" charset="0"/>
                <a:ea typeface="Calibri" panose="020F0502020204030204" pitchFamily="34" charset="0"/>
                <a:cs typeface="Arial" panose="020B0604020202020204" pitchFamily="34" charset="0"/>
              </a:rPr>
              <a:t> vasitəsilə keçid edərək ASAN imza ilə qeydiyyatdan </a:t>
            </a:r>
            <a:r>
              <a:rPr lang="az-Latn-AZ" sz="1600" dirty="0" err="1">
                <a:latin typeface="Arial" panose="020B0604020202020204" pitchFamily="34" charset="0"/>
                <a:ea typeface="Calibri" panose="020F0502020204030204" pitchFamily="34" charset="0"/>
                <a:cs typeface="Arial" panose="020B0604020202020204" pitchFamily="34" charset="0"/>
              </a:rPr>
              <a:t>keçməlidirlər</a:t>
            </a:r>
            <a:r>
              <a:rPr lang="az-Latn-AZ" sz="1600" dirty="0">
                <a:latin typeface="Arial" panose="020B0604020202020204" pitchFamily="34" charset="0"/>
                <a:ea typeface="Calibri" panose="020F0502020204030204" pitchFamily="34" charset="0"/>
                <a:cs typeface="Arial" panose="020B0604020202020204" pitchFamily="34" charset="0"/>
              </a:rPr>
              <a:t>.</a:t>
            </a:r>
            <a:r>
              <a:rPr lang="ru-RU" sz="1600" dirty="0">
                <a:latin typeface="Arial" panose="020B0604020202020204" pitchFamily="34" charset="0"/>
                <a:ea typeface="Calibri" panose="020F0502020204030204" pitchFamily="34" charset="0"/>
                <a:cs typeface="Arial" panose="020B0604020202020204" pitchFamily="34" charset="0"/>
              </a:rPr>
              <a:t> </a:t>
            </a:r>
            <a:endParaRPr lang="az-Latn-AZ" sz="1600" dirty="0">
              <a:latin typeface="Arial" panose="020B0604020202020204" pitchFamily="34" charset="0"/>
              <a:ea typeface="Calibri" panose="020F0502020204030204" pitchFamily="34" charset="0"/>
              <a:cs typeface="Arial" panose="020B0604020202020204" pitchFamily="34" charset="0"/>
            </a:endParaRPr>
          </a:p>
          <a:p>
            <a:pPr lvl="0" indent="354013" algn="just">
              <a:lnSpc>
                <a:spcPct val="150000"/>
              </a:lnSpc>
              <a:spcAft>
                <a:spcPts val="0"/>
              </a:spcAft>
            </a:pPr>
            <a:endParaRPr lang="az-Latn-AZ" sz="1600" b="1" dirty="0">
              <a:latin typeface="Arial" panose="020B0604020202020204" pitchFamily="34" charset="0"/>
              <a:ea typeface="Calibri" panose="020F0502020204030204" pitchFamily="34" charset="0"/>
              <a:cs typeface="Arial" panose="020B0604020202020204" pitchFamily="34" charset="0"/>
            </a:endParaRPr>
          </a:p>
          <a:p>
            <a:pPr lvl="0" indent="354013" algn="just">
              <a:lnSpc>
                <a:spcPct val="150000"/>
              </a:lnSpc>
              <a:spcAft>
                <a:spcPts val="0"/>
              </a:spcAft>
            </a:pPr>
            <a:r>
              <a:rPr lang="az-Latn-AZ" b="1" dirty="0">
                <a:latin typeface="Arial" panose="020B0604020202020204" pitchFamily="34" charset="0"/>
                <a:ea typeface="Calibri" panose="020F0502020204030204" pitchFamily="34" charset="0"/>
                <a:cs typeface="Arial" panose="020B0604020202020204" pitchFamily="34" charset="0"/>
              </a:rPr>
              <a:t>ŞƏMS-</a:t>
            </a:r>
            <a:r>
              <a:rPr lang="az-Latn-AZ" b="1" dirty="0" err="1">
                <a:latin typeface="Arial" panose="020B0604020202020204" pitchFamily="34" charset="0"/>
                <a:ea typeface="Calibri" panose="020F0502020204030204" pitchFamily="34" charset="0"/>
                <a:cs typeface="Arial" panose="020B0604020202020204" pitchFamily="34" charset="0"/>
              </a:rPr>
              <a:t>in</a:t>
            </a:r>
            <a:r>
              <a:rPr lang="az-Latn-AZ" b="1" dirty="0">
                <a:latin typeface="Arial" panose="020B0604020202020204" pitchFamily="34" charset="0"/>
                <a:ea typeface="Calibri" panose="020F0502020204030204" pitchFamily="34" charset="0"/>
                <a:cs typeface="Arial" panose="020B0604020202020204" pitchFamily="34" charset="0"/>
              </a:rPr>
              <a:t> əsas istifadə istiqamətləri: </a:t>
            </a:r>
            <a:endParaRPr lang="en-US" b="1" dirty="0">
              <a:latin typeface="Arial" panose="020B0604020202020204" pitchFamily="34" charset="0"/>
              <a:ea typeface="Calibri" panose="020F0502020204030204" pitchFamily="34" charset="0"/>
              <a:cs typeface="Arial" panose="020B0604020202020204" pitchFamily="34" charset="0"/>
            </a:endParaRPr>
          </a:p>
          <a:p>
            <a:pPr lvl="0" indent="354013" algn="just">
              <a:lnSpc>
                <a:spcPct val="150000"/>
              </a:lnSpc>
              <a:spcAft>
                <a:spcPts val="0"/>
              </a:spcAft>
            </a:pPr>
            <a:r>
              <a:rPr lang="az-Latn-AZ" sz="1600" dirty="0">
                <a:latin typeface="Arial" panose="020B0604020202020204" pitchFamily="34" charset="0"/>
                <a:ea typeface="Calibri" panose="020F0502020204030204" pitchFamily="34" charset="0"/>
                <a:cs typeface="Arial" panose="020B0604020202020204" pitchFamily="34" charset="0"/>
              </a:rPr>
              <a:t>Qanunvericiliyin tələblərinə uyğun olaraq hesabat verməli olan şəxslərin qeydiyyatı, qeydiyyatdan keçmiş şəxslərin kabinetə daxil olması, məlumatların/hesabatların hazırlanması, hesabatların </a:t>
            </a:r>
            <a:r>
              <a:rPr lang="az-Latn-AZ" sz="1600" dirty="0" err="1">
                <a:latin typeface="Arial" panose="020B0604020202020204" pitchFamily="34" charset="0"/>
                <a:ea typeface="Calibri" panose="020F0502020204030204" pitchFamily="34" charset="0"/>
                <a:cs typeface="Arial" panose="020B0604020202020204" pitchFamily="34" charset="0"/>
              </a:rPr>
              <a:t>Maiyyə</a:t>
            </a:r>
            <a:r>
              <a:rPr lang="az-Latn-AZ" sz="1600" dirty="0">
                <a:latin typeface="Arial" panose="020B0604020202020204" pitchFamily="34" charset="0"/>
                <a:ea typeface="Calibri" panose="020F0502020204030204" pitchFamily="34" charset="0"/>
                <a:cs typeface="Arial" panose="020B0604020202020204" pitchFamily="34" charset="0"/>
              </a:rPr>
              <a:t> Monitorinqi Xidmətinə təhlükəsiz qaydada göndərilməsi və statistik hesabatların əldə edilməsi</a:t>
            </a:r>
            <a:r>
              <a:rPr lang="en-US" sz="1600" dirty="0" err="1">
                <a:latin typeface="Arial" panose="020B0604020202020204" pitchFamily="34" charset="0"/>
                <a:ea typeface="Calibri" panose="020F0502020204030204" pitchFamily="34" charset="0"/>
                <a:cs typeface="Arial" panose="020B0604020202020204" pitchFamily="34" charset="0"/>
              </a:rPr>
              <a:t>ni</a:t>
            </a:r>
            <a:r>
              <a:rPr lang="en-US" sz="1600" dirty="0">
                <a:latin typeface="Arial" panose="020B0604020202020204" pitchFamily="34" charset="0"/>
                <a:ea typeface="Calibri" panose="020F0502020204030204" pitchFamily="34" charset="0"/>
                <a:cs typeface="Arial" panose="020B0604020202020204" pitchFamily="34" charset="0"/>
              </a:rPr>
              <a:t> </a:t>
            </a:r>
            <a:r>
              <a:rPr lang="az-Latn-AZ" sz="1600" dirty="0">
                <a:latin typeface="Arial" panose="020B0604020202020204" pitchFamily="34" charset="0"/>
                <a:ea typeface="Calibri" panose="020F0502020204030204" pitchFamily="34" charset="0"/>
                <a:cs typeface="Arial" panose="020B0604020202020204" pitchFamily="34" charset="0"/>
              </a:rPr>
              <a:t>təmin etməkdən ibarətdir.</a:t>
            </a:r>
            <a:r>
              <a:rPr lang="ru-RU" sz="1600"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endParaRPr lang="en-US" sz="14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3642509-B2C2-4D6A-BB35-CD42C3716363}"/>
              </a:ext>
            </a:extLst>
          </p:cNvPr>
          <p:cNvPicPr>
            <a:picLocks noChangeAspect="1"/>
          </p:cNvPicPr>
          <p:nvPr/>
        </p:nvPicPr>
        <p:blipFill>
          <a:blip r:embed="rId3"/>
          <a:stretch>
            <a:fillRect/>
          </a:stretch>
        </p:blipFill>
        <p:spPr>
          <a:xfrm>
            <a:off x="1917289" y="127819"/>
            <a:ext cx="1160205" cy="979104"/>
          </a:xfrm>
          <a:prstGeom prst="rect">
            <a:avLst/>
          </a:prstGeom>
        </p:spPr>
      </p:pic>
      <p:pic>
        <p:nvPicPr>
          <p:cNvPr id="7" name="Picture 6">
            <a:extLst>
              <a:ext uri="{FF2B5EF4-FFF2-40B4-BE49-F238E27FC236}">
                <a16:creationId xmlns:a16="http://schemas.microsoft.com/office/drawing/2014/main" id="{B1949E9F-62CB-426C-AD0D-ABAA9B9904D1}"/>
              </a:ext>
            </a:extLst>
          </p:cNvPr>
          <p:cNvPicPr>
            <a:picLocks noChangeAspect="1"/>
          </p:cNvPicPr>
          <p:nvPr/>
        </p:nvPicPr>
        <p:blipFill>
          <a:blip r:embed="rId4"/>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344947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52E55A-F8B3-449C-8116-A6F6682D1ABD}"/>
              </a:ext>
            </a:extLst>
          </p:cNvPr>
          <p:cNvSpPr/>
          <p:nvPr/>
        </p:nvSpPr>
        <p:spPr>
          <a:xfrm>
            <a:off x="1347019" y="1098202"/>
            <a:ext cx="10844981" cy="5262979"/>
          </a:xfrm>
          <a:prstGeom prst="rect">
            <a:avLst/>
          </a:prstGeom>
        </p:spPr>
        <p:txBody>
          <a:bodyPr wrap="square">
            <a:spAutoFit/>
          </a:bodyPr>
          <a:lstStyle/>
          <a:p>
            <a:pPr marL="285750" indent="-285750" algn="just">
              <a:buFont typeface="Wingdings" panose="05000000000000000000" pitchFamily="2" charset="2"/>
              <a:buChar char="q"/>
            </a:pPr>
            <a:r>
              <a:rPr lang="az-Latn-AZ" sz="1600" b="1" i="1" dirty="0">
                <a:latin typeface="Arial" panose="020B0604020202020204" pitchFamily="34" charset="0"/>
                <a:cs typeface="Arial" panose="020B0604020202020204" pitchFamily="34" charset="0"/>
              </a:rPr>
              <a:t>Müştəri profili üzrə risk dərəcəsinə müvafiq olaraq irihəcmli hesab edilə bilən nağd əməliyyatların araşdırılması:</a:t>
            </a:r>
          </a:p>
          <a:p>
            <a:pPr algn="just"/>
            <a:endParaRPr lang="az-Latn-AZ" sz="1600" b="1" i="1" dirty="0">
              <a:latin typeface="Arial" panose="020B0604020202020204" pitchFamily="34" charset="0"/>
              <a:cs typeface="Arial" panose="020B0604020202020204" pitchFamily="34" charset="0"/>
            </a:endParaRPr>
          </a:p>
          <a:p>
            <a:pPr algn="just"/>
            <a:r>
              <a:rPr lang="en-US" sz="1600" dirty="0" err="1">
                <a:latin typeface="Arial" panose="020B0604020202020204" pitchFamily="34" charset="0"/>
                <a:cs typeface="Arial" panose="020B0604020202020204" pitchFamily="34" charset="0"/>
              </a:rPr>
              <a:t>Nağd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vəsaitlərin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dövriyyəsini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izləmək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çətin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olduğundan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cinayətkarlar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tərəfindən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cinayət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yolu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ilə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əldə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edilmiş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əmlakın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nağd</a:t>
            </a:r>
            <a:r>
              <a:rPr lang="en-US" sz="1600" dirty="0">
                <a:latin typeface="Arial" panose="020B0604020202020204" pitchFamily="34" charset="0"/>
                <a:cs typeface="Arial" panose="020B0604020202020204" pitchFamily="34" charset="0"/>
              </a:rPr>
              <a:t> pula </a:t>
            </a:r>
            <a:r>
              <a:rPr lang="en-US" sz="1600" dirty="0" err="1">
                <a:latin typeface="Arial" panose="020B0604020202020204" pitchFamily="34" charset="0"/>
                <a:cs typeface="Arial" panose="020B0604020202020204" pitchFamily="34" charset="0"/>
              </a:rPr>
              <a:t>çevirilməsi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yaxud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əmlakın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nağd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şəkildə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əldə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edilməsi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daha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sonra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müxtəlif</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yollarla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qanuni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iqtisadi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dövriyyəyə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daxil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edilməsi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yolu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ilə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leqallaşdırılma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üsullarından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daha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çox</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istifadə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edilir</a:t>
            </a:r>
            <a:r>
              <a:rPr lang="en-US" sz="1600" dirty="0">
                <a:latin typeface="Arial" panose="020B0604020202020204" pitchFamily="34" charset="0"/>
                <a:cs typeface="Arial" panose="020B0604020202020204" pitchFamily="34" charset="0"/>
              </a:rPr>
              <a:t>. Bu </a:t>
            </a:r>
            <a:r>
              <a:rPr lang="en-US" sz="1600" dirty="0" err="1">
                <a:latin typeface="Arial" panose="020B0604020202020204" pitchFamily="34" charset="0"/>
                <a:cs typeface="Arial" panose="020B0604020202020204" pitchFamily="34" charset="0"/>
              </a:rPr>
              <a:t>məqsədlə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müştəri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profili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üzrə</a:t>
            </a:r>
            <a:r>
              <a:rPr lang="en-US" sz="1600" dirty="0">
                <a:latin typeface="Arial" panose="020B0604020202020204" pitchFamily="34" charset="0"/>
                <a:cs typeface="Arial" panose="020B0604020202020204" pitchFamily="34" charset="0"/>
              </a:rPr>
              <a:t> risk </a:t>
            </a:r>
            <a:r>
              <a:rPr lang="en-US" sz="1600" dirty="0" err="1">
                <a:latin typeface="Arial" panose="020B0604020202020204" pitchFamily="34" charset="0"/>
                <a:cs typeface="Arial" panose="020B0604020202020204" pitchFamily="34" charset="0"/>
              </a:rPr>
              <a:t>dərəcəsinə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müvafiq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olaraq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irihəcmli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hesab</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bilən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nağd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əməliyyatların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araşdırılması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üçün</a:t>
            </a:r>
            <a:r>
              <a:rPr lang="en-US" sz="1600" dirty="0">
                <a:latin typeface="Arial" panose="020B0604020202020204" pitchFamily="34" charset="0"/>
                <a:cs typeface="Arial" panose="020B0604020202020204" pitchFamily="34" charset="0"/>
              </a:rPr>
              <a:t> risk </a:t>
            </a:r>
            <a:r>
              <a:rPr lang="en-US" sz="1600" dirty="0" err="1">
                <a:latin typeface="Arial" panose="020B0604020202020204" pitchFamily="34" charset="0"/>
                <a:cs typeface="Arial" panose="020B0604020202020204" pitchFamily="34" charset="0"/>
              </a:rPr>
              <a:t>limitləri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müəyyən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edilmişdir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son 12 ay </a:t>
            </a:r>
            <a:r>
              <a:rPr lang="en-US" sz="1600" dirty="0" err="1">
                <a:latin typeface="Arial" panose="020B0604020202020204" pitchFamily="34" charset="0"/>
                <a:cs typeface="Arial" panose="020B0604020202020204" pitchFamily="34" charset="0"/>
              </a:rPr>
              <a:t>ərzində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müvafiq</a:t>
            </a:r>
            <a:r>
              <a:rPr lang="en-US" sz="1600" dirty="0">
                <a:latin typeface="Arial" panose="020B0604020202020204" pitchFamily="34" charset="0"/>
                <a:cs typeface="Arial" panose="020B0604020202020204" pitchFamily="34" charset="0"/>
              </a:rPr>
              <a:t> risk </a:t>
            </a:r>
            <a:r>
              <a:rPr lang="en-US" sz="1600" dirty="0" err="1">
                <a:latin typeface="Arial" panose="020B0604020202020204" pitchFamily="34" charset="0"/>
                <a:cs typeface="Arial" panose="020B0604020202020204" pitchFamily="34" charset="0"/>
              </a:rPr>
              <a:t>limitlərindən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artıq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həcmdə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nağd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əməliyyat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həyata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keçirildiyi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təqdirdə</a:t>
            </a:r>
            <a:r>
              <a:rPr lang="en-US" sz="1600" dirty="0">
                <a:latin typeface="Arial" panose="020B0604020202020204" pitchFamily="34" charset="0"/>
                <a:cs typeface="Arial" panose="020B0604020202020204" pitchFamily="34" charset="0"/>
              </a:rPr>
              <a:t>, </a:t>
            </a:r>
            <a:r>
              <a:rPr lang="az-Latn-AZ" sz="1600" b="1" dirty="0" err="1">
                <a:latin typeface="Arial" panose="020B0604020202020204" pitchFamily="34" charset="0"/>
                <a:cs typeface="Arial" panose="020B0604020202020204" pitchFamily="34" charset="0"/>
              </a:rPr>
              <a:t>Rieltorlar</a:t>
            </a:r>
            <a:r>
              <a:rPr lang="az-Latn-AZ"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tərəfindən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nağd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vəsaitin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mənbəyi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barədə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əlavə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sübutedici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məlumat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sənədlərin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əldə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edilməsi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tövsiyə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olunur</a:t>
            </a:r>
            <a:r>
              <a:rPr lang="az-Latn-AZ" sz="1600" dirty="0">
                <a:latin typeface="Arial" panose="020B0604020202020204" pitchFamily="34" charset="0"/>
                <a:cs typeface="Arial" panose="020B0604020202020204" pitchFamily="34" charset="0"/>
              </a:rPr>
              <a:t>. N</a:t>
            </a:r>
            <a:r>
              <a:rPr lang="en-US" sz="1600" dirty="0" err="1">
                <a:latin typeface="Arial" panose="020B0604020202020204" pitchFamily="34" charset="0"/>
                <a:cs typeface="Arial" panose="020B0604020202020204" pitchFamily="34" charset="0"/>
              </a:rPr>
              <a:t>ağd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əməliyyatların</a:t>
            </a:r>
            <a:r>
              <a:rPr lang="en-US" sz="1600" dirty="0">
                <a:latin typeface="Arial" panose="020B0604020202020204" pitchFamily="34" charset="0"/>
                <a:cs typeface="Arial" panose="020B0604020202020204" pitchFamily="34" charset="0"/>
              </a:rPr>
              <a:t> risk </a:t>
            </a:r>
            <a:r>
              <a:rPr lang="en-US" sz="1600" dirty="0" err="1">
                <a:latin typeface="Arial" panose="020B0604020202020204" pitchFamily="34" charset="0"/>
                <a:cs typeface="Arial" panose="020B0604020202020204" pitchFamily="34" charset="0"/>
              </a:rPr>
              <a:t>limitlərini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aşıb-aşmamasını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müəyyənləşdirərkən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müştərinin</a:t>
            </a:r>
            <a:r>
              <a:rPr lang="en-US" sz="1600" dirty="0">
                <a:latin typeface="Arial" panose="020B0604020202020204" pitchFamily="34" charset="0"/>
                <a:cs typeface="Arial" panose="020B0604020202020204" pitchFamily="34" charset="0"/>
              </a:rPr>
              <a:t> son 12 ay </a:t>
            </a:r>
            <a:r>
              <a:rPr lang="en-US" sz="1600" dirty="0" err="1">
                <a:latin typeface="Arial" panose="020B0604020202020204" pitchFamily="34" charset="0"/>
                <a:cs typeface="Arial" panose="020B0604020202020204" pitchFamily="34" charset="0"/>
              </a:rPr>
              <a:t>ərzində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apardığı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nağd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əməliyyatlar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barədə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məlumat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əldə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etmək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üçün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bütün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mümkün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informasiya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mənbələrindən</a:t>
            </a:r>
            <a:r>
              <a:rPr lang="az-Latn-AZ"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istifadə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etməli</a:t>
            </a:r>
            <a:r>
              <a:rPr lang="az-Latn-AZ" sz="1600" dirty="0">
                <a:latin typeface="Arial" panose="020B0604020202020204" pitchFamily="34" charset="0"/>
                <a:cs typeface="Arial" panose="020B0604020202020204" pitchFamily="34" charset="0"/>
              </a:rPr>
              <a:t>, həmçinin </a:t>
            </a:r>
            <a:r>
              <a:rPr lang="en-US" sz="1600" dirty="0" err="1">
                <a:latin typeface="Arial" panose="020B0604020202020204" pitchFamily="34" charset="0"/>
                <a:cs typeface="Arial" panose="020B0604020202020204" pitchFamily="34" charset="0"/>
              </a:rPr>
              <a:t>müştəridən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nağd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vəsaitin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mənbəyi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barədə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aşağıdakı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məlumat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sənədlər</a:t>
            </a:r>
            <a:r>
              <a:rPr lang="az-Latn-AZ" sz="1600" dirty="0">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tələb</a:t>
            </a:r>
            <a:r>
              <a:rPr lang="en-US" sz="1600" dirty="0">
                <a:latin typeface="Arial" panose="020B0604020202020204" pitchFamily="34" charset="0"/>
                <a:cs typeface="Arial" panose="020B0604020202020204" pitchFamily="34" charset="0"/>
              </a:rPr>
              <a:t> </a:t>
            </a:r>
            <a:r>
              <a:rPr lang="az-Latn-AZ" sz="1600" dirty="0">
                <a:latin typeface="Arial" panose="020B0604020202020204" pitchFamily="34" charset="0"/>
                <a:cs typeface="Arial" panose="020B0604020202020204" pitchFamily="34" charset="0"/>
              </a:rPr>
              <a:t>etməlidir</a:t>
            </a:r>
            <a:r>
              <a:rPr lang="en-US" sz="1600" dirty="0">
                <a:latin typeface="Arial" panose="020B0604020202020204" pitchFamily="34" charset="0"/>
                <a:cs typeface="Arial" panose="020B0604020202020204" pitchFamily="34" charset="0"/>
              </a:rPr>
              <a:t>:</a:t>
            </a:r>
            <a:endParaRPr lang="az-Latn-AZ" sz="1600" dirty="0">
              <a:latin typeface="Arial" panose="020B0604020202020204" pitchFamily="34" charset="0"/>
              <a:cs typeface="Arial" panose="020B0604020202020204" pitchFamily="34" charset="0"/>
            </a:endParaRPr>
          </a:p>
          <a:p>
            <a:pPr algn="just"/>
            <a:endParaRPr lang="az-Latn-AZ"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yaxın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qohumlarının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gəlirləri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göstərildiyi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təqdirdə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yaxın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qohumlarının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gəlirini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təsdiq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məlumat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sənədlər</a:t>
            </a:r>
            <a:r>
              <a:rPr lang="en-US" sz="1600" dirty="0">
                <a:latin typeface="Arial" panose="020B0604020202020204" pitchFamily="34" charset="0"/>
                <a:cs typeface="Arial" panose="020B0604020202020204" pitchFamily="34" charset="0"/>
              </a:rPr>
              <a:t>;</a:t>
            </a:r>
            <a:endParaRPr lang="az-Latn-AZ"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əmlakına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əməliyyatlar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əqdlər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göstərildiyi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təqdirdə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əmlaka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əməliyyatı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əqdi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təsdiq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məlumat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sənədlər</a:t>
            </a:r>
            <a:r>
              <a:rPr lang="en-US" sz="1600" dirty="0">
                <a:latin typeface="Arial" panose="020B0604020202020204" pitchFamily="34" charset="0"/>
                <a:cs typeface="Arial" panose="020B0604020202020204" pitchFamily="34" charset="0"/>
              </a:rPr>
              <a:t>;</a:t>
            </a:r>
            <a:endParaRPr lang="az-Latn-AZ"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xarici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ölkədə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həyata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keçirdiyi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sahibkarlıq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fəaliyyəti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göstərildiyi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təqdirdə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fəaliyyətin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nəticəsində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əldə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olunmuş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gəlirləri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təsdiq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məlumat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sənədlər</a:t>
            </a:r>
            <a:r>
              <a:rPr lang="en-US" sz="1600" dirty="0">
                <a:latin typeface="Arial" panose="020B0604020202020204" pitchFamily="34" charset="0"/>
                <a:cs typeface="Arial" panose="020B0604020202020204" pitchFamily="34" charset="0"/>
              </a:rPr>
              <a:t>;</a:t>
            </a:r>
            <a:endParaRPr lang="az-Latn-AZ"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miras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göstərildiyi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təqdirdə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mirasın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qəbul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edilməsini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təsdiq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sənəd</a:t>
            </a:r>
            <a:r>
              <a:rPr lang="en-US" sz="1600" dirty="0">
                <a:latin typeface="Arial" panose="020B0604020202020204" pitchFamily="34" charset="0"/>
                <a:cs typeface="Arial" panose="020B0604020202020204" pitchFamily="34" charset="0"/>
              </a:rPr>
              <a:t>;</a:t>
            </a:r>
            <a:endParaRPr lang="az-Latn-AZ"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gəlirlərin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tədricən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toplanması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yığım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qeyd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edildiyi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halda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yığımın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toplanmasına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imkan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verən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mütəmadi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gəlirləri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təsdiq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məlumat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sənədlər</a:t>
            </a:r>
            <a:r>
              <a:rPr lang="az-Latn-AZ"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BFCEC9A-41C3-4B03-8531-EE18502CCC51}"/>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7" name="Picture 6">
            <a:extLst>
              <a:ext uri="{FF2B5EF4-FFF2-40B4-BE49-F238E27FC236}">
                <a16:creationId xmlns:a16="http://schemas.microsoft.com/office/drawing/2014/main" id="{29B87DC4-BC6E-4D46-A1D4-5B36BDE1C5A2}"/>
              </a:ext>
            </a:extLst>
          </p:cNvPr>
          <p:cNvPicPr>
            <a:picLocks noChangeAspect="1"/>
          </p:cNvPicPr>
          <p:nvPr/>
        </p:nvPicPr>
        <p:blipFill>
          <a:blip r:embed="rId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379215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0388BB-CC97-4609-BA69-87AEA6504B9C}"/>
              </a:ext>
            </a:extLst>
          </p:cNvPr>
          <p:cNvSpPr/>
          <p:nvPr/>
        </p:nvSpPr>
        <p:spPr>
          <a:xfrm>
            <a:off x="1524001" y="867545"/>
            <a:ext cx="10667999" cy="1107996"/>
          </a:xfrm>
          <a:prstGeom prst="rect">
            <a:avLst/>
          </a:prstGeom>
        </p:spPr>
        <p:txBody>
          <a:bodyPr wrap="square">
            <a:spAutoFit/>
          </a:bodyPr>
          <a:lstStyle/>
          <a:p>
            <a:pPr marL="285750" indent="-285750">
              <a:buFont typeface="Wingdings" panose="05000000000000000000" pitchFamily="2" charset="2"/>
              <a:buChar char="q"/>
            </a:pPr>
            <a:endParaRPr lang="az-Latn-AZ" sz="1400" b="1" i="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az-Latn-AZ" sz="1400" b="1" i="1" dirty="0">
                <a:latin typeface="Arial" panose="020B0604020202020204" pitchFamily="34" charset="0"/>
                <a:ea typeface="Calibri" panose="020F0502020204030204" pitchFamily="34" charset="0"/>
                <a:cs typeface="Arial" panose="020B0604020202020204" pitchFamily="34" charset="0"/>
              </a:rPr>
              <a:t>Müştəri profili üzrə risk dərəcəsinə müvafiq olaraq irihəcmli hesab edilə bilən nağd əməliyyatların araşdırılması üçün risk limitlərinin müəyyən edilməsi:</a:t>
            </a:r>
            <a:endParaRPr lang="en-US" sz="1400" i="1" dirty="0">
              <a:latin typeface="Arial" panose="020B0604020202020204" pitchFamily="34" charset="0"/>
              <a:cs typeface="Arial" panose="020B0604020202020204" pitchFamily="34" charset="0"/>
            </a:endParaRPr>
          </a:p>
          <a:p>
            <a:pPr algn="ctr"/>
            <a:endParaRPr lang="az-Latn-AZ" sz="2400" b="1"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D552E55A-F8B3-449C-8116-A6F6682D1ABD}"/>
              </a:ext>
            </a:extLst>
          </p:cNvPr>
          <p:cNvSpPr/>
          <p:nvPr/>
        </p:nvSpPr>
        <p:spPr>
          <a:xfrm>
            <a:off x="1347019" y="1386746"/>
            <a:ext cx="10844981" cy="338554"/>
          </a:xfrm>
          <a:prstGeom prst="rect">
            <a:avLst/>
          </a:prstGeom>
        </p:spPr>
        <p:txBody>
          <a:bodyPr wrap="square">
            <a:spAutoFit/>
          </a:bodyPr>
          <a:lstStyle/>
          <a:p>
            <a:pPr indent="354013" algn="just"/>
            <a:endParaRPr lang="en-US" sz="1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1BBDEFD-7CC2-400D-BA79-BF54C7547B3B}"/>
              </a:ext>
            </a:extLst>
          </p:cNvPr>
          <p:cNvSpPr/>
          <p:nvPr/>
        </p:nvSpPr>
        <p:spPr>
          <a:xfrm>
            <a:off x="1435509" y="4475219"/>
            <a:ext cx="10667999" cy="2031325"/>
          </a:xfrm>
          <a:prstGeom prst="rect">
            <a:avLst/>
          </a:prstGeom>
        </p:spPr>
        <p:txBody>
          <a:bodyPr wrap="square">
            <a:spAutoFit/>
          </a:bodyPr>
          <a:lstStyle/>
          <a:p>
            <a:endParaRPr lang="az-Latn-AZ" sz="1400" b="1">
              <a:solidFill>
                <a:srgbClr val="FF0000"/>
              </a:solidFill>
              <a:latin typeface="Arial" panose="020B0604020202020204" pitchFamily="34" charset="0"/>
              <a:cs typeface="Arial" panose="020B0604020202020204" pitchFamily="34" charset="0"/>
            </a:endParaRPr>
          </a:p>
          <a:p>
            <a:r>
              <a:rPr lang="en-US" sz="1400" b="1">
                <a:solidFill>
                  <a:srgbClr val="FF0000"/>
                </a:solidFill>
                <a:latin typeface="Arial" panose="020B0604020202020204" pitchFamily="34" charset="0"/>
                <a:cs typeface="Arial" panose="020B0604020202020204" pitchFamily="34" charset="0"/>
              </a:rPr>
              <a:t>Q</a:t>
            </a:r>
            <a:r>
              <a:rPr lang="az-Latn-AZ" sz="1400" b="1" dirty="0" err="1">
                <a:solidFill>
                  <a:srgbClr val="FF0000"/>
                </a:solidFill>
                <a:latin typeface="Arial" panose="020B0604020202020204" pitchFamily="34" charset="0"/>
                <a:cs typeface="Arial" panose="020B0604020202020204" pitchFamily="34" charset="0"/>
              </a:rPr>
              <a:t>eyd</a:t>
            </a:r>
            <a:r>
              <a:rPr lang="en-US" sz="1400" dirty="0">
                <a:solidFill>
                  <a:srgbClr val="FF0000"/>
                </a:solidFill>
                <a:latin typeface="Arial" panose="020B0604020202020204" pitchFamily="34" charset="0"/>
                <a:cs typeface="Arial" panose="020B0604020202020204" pitchFamily="34" charset="0"/>
              </a:rPr>
              <a:t>: </a:t>
            </a:r>
            <a:endParaRPr lang="az-Latn-AZ" sz="1400" dirty="0">
              <a:solidFill>
                <a:srgbClr val="FF0000"/>
              </a:solidFill>
              <a:latin typeface="Arial" panose="020B0604020202020204" pitchFamily="34" charset="0"/>
              <a:cs typeface="Arial" panose="020B0604020202020204" pitchFamily="34" charset="0"/>
            </a:endParaRPr>
          </a:p>
          <a:p>
            <a:endParaRPr lang="az-Latn-AZ" sz="1400" dirty="0">
              <a:latin typeface="Arial" panose="020B0604020202020204" pitchFamily="34" charset="0"/>
              <a:cs typeface="Arial" panose="020B0604020202020204" pitchFamily="34" charset="0"/>
            </a:endParaRPr>
          </a:p>
          <a:p>
            <a:pPr algn="just">
              <a:buAutoNum type="arabicPeriod"/>
            </a:pPr>
            <a:r>
              <a:rPr lang="en-US" sz="1400" dirty="0" err="1">
                <a:latin typeface="Arial" panose="020B0604020202020204" pitchFamily="34" charset="0"/>
                <a:cs typeface="Arial" panose="020B0604020202020204" pitchFamily="34" charset="0"/>
              </a:rPr>
              <a:t>Fiziki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şəxslərin</a:t>
            </a:r>
            <a:r>
              <a:rPr lang="en-US" sz="1400" dirty="0">
                <a:latin typeface="Arial" panose="020B0604020202020204" pitchFamily="34" charset="0"/>
                <a:cs typeface="Arial" panose="020B0604020202020204" pitchFamily="34" charset="0"/>
              </a:rPr>
              <a:t> son 12 ay </a:t>
            </a:r>
            <a:r>
              <a:rPr lang="en-US" sz="1400" dirty="0" err="1">
                <a:latin typeface="Arial" panose="020B0604020202020204" pitchFamily="34" charset="0"/>
                <a:cs typeface="Arial" panose="020B0604020202020204" pitchFamily="34" charset="0"/>
              </a:rPr>
              <a:t>ərzində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ümumi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həcmi</a:t>
            </a:r>
            <a:r>
              <a:rPr lang="en-US" sz="1400" dirty="0">
                <a:latin typeface="Arial" panose="020B0604020202020204" pitchFamily="34" charset="0"/>
                <a:cs typeface="Arial" panose="020B0604020202020204" pitchFamily="34" charset="0"/>
              </a:rPr>
              <a:t> 20.000 AZN-</a:t>
            </a:r>
            <a:r>
              <a:rPr lang="en-US" sz="1400" dirty="0" err="1">
                <a:latin typeface="Arial" panose="020B0604020202020204" pitchFamily="34" charset="0"/>
                <a:cs typeface="Arial" panose="020B0604020202020204" pitchFamily="34" charset="0"/>
              </a:rPr>
              <a:t>dən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aşağı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nağd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əməliyyatları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gücləndirilmiş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müştəri</a:t>
            </a:r>
            <a:r>
              <a:rPr lang="az-Latn-AZ" sz="1400" dirty="0">
                <a:latin typeface="Arial" panose="020B0604020202020204" pitchFamily="34" charset="0"/>
                <a:cs typeface="Arial" panose="020B0604020202020204" pitchFamily="34" charset="0"/>
              </a:rPr>
              <a:t>   </a:t>
            </a:r>
          </a:p>
          <a:p>
            <a:pPr algn="just"/>
            <a:r>
              <a:rPr lang="az-Latn-AZ"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uyğunluğu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tədbirlərinin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tətbiqi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zamanı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araşdırılır</a:t>
            </a:r>
            <a:r>
              <a:rPr lang="en-US" sz="1400" dirty="0">
                <a:latin typeface="Arial" panose="020B0604020202020204" pitchFamily="34" charset="0"/>
                <a:cs typeface="Arial" panose="020B0604020202020204" pitchFamily="34" charset="0"/>
              </a:rPr>
              <a:t>. </a:t>
            </a:r>
            <a:endParaRPr lang="az-Latn-AZ" sz="1400" dirty="0">
              <a:latin typeface="Arial" panose="020B0604020202020204" pitchFamily="34" charset="0"/>
              <a:cs typeface="Arial" panose="020B0604020202020204" pitchFamily="34" charset="0"/>
            </a:endParaRPr>
          </a:p>
          <a:p>
            <a:endParaRPr lang="az-Latn-AZ"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2</a:t>
            </a:r>
            <a:r>
              <a:rPr lang="az-Latn-AZ"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Fiziki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şəxsin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aylıq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dedikdə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onun</a:t>
            </a:r>
            <a:r>
              <a:rPr lang="en-US" sz="1400" dirty="0">
                <a:latin typeface="Arial" panose="020B0604020202020204" pitchFamily="34" charset="0"/>
                <a:cs typeface="Arial" panose="020B0604020202020204" pitchFamily="34" charset="0"/>
              </a:rPr>
              <a:t> son 4 </a:t>
            </a:r>
            <a:r>
              <a:rPr lang="en-US" sz="1400" dirty="0" err="1">
                <a:latin typeface="Arial" panose="020B0604020202020204" pitchFamily="34" charset="0"/>
                <a:cs typeface="Arial" panose="020B0604020202020204" pitchFamily="34" charset="0"/>
              </a:rPr>
              <a:t>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üzrə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aylıq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gəliri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başa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düşülür</a:t>
            </a:r>
            <a:r>
              <a:rPr lang="en-US" sz="1400" dirty="0">
                <a:latin typeface="Arial" panose="020B0604020202020204" pitchFamily="34" charset="0"/>
                <a:cs typeface="Arial" panose="020B0604020202020204" pitchFamily="34" charset="0"/>
              </a:rPr>
              <a:t>. </a:t>
            </a:r>
            <a:endParaRPr lang="az-Latn-AZ" sz="1400" dirty="0">
              <a:latin typeface="Arial" panose="020B0604020202020204" pitchFamily="34" charset="0"/>
              <a:cs typeface="Arial" panose="020B0604020202020204" pitchFamily="34" charset="0"/>
            </a:endParaRPr>
          </a:p>
          <a:p>
            <a:endParaRPr lang="az-Latn-AZ"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3</a:t>
            </a:r>
            <a:r>
              <a:rPr lang="az-Latn-AZ"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Hüquqi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şəxslərin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fərdi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sahibkarların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aylıq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dövriyyəsi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hesablanarkən</a:t>
            </a:r>
            <a:r>
              <a:rPr lang="en-US" sz="1400" dirty="0">
                <a:latin typeface="Arial" panose="020B0604020202020204" pitchFamily="34" charset="0"/>
                <a:cs typeface="Arial" panose="020B0604020202020204" pitchFamily="34" charset="0"/>
              </a:rPr>
              <a:t> son 12 </a:t>
            </a:r>
            <a:r>
              <a:rPr lang="en-US" sz="1400" dirty="0" err="1">
                <a:latin typeface="Arial" panose="020B0604020202020204" pitchFamily="34" charset="0"/>
                <a:cs typeface="Arial" panose="020B0604020202020204" pitchFamily="34" charset="0"/>
              </a:rPr>
              <a:t>ayın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dövriyyəsi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nəzərə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alınmalıdır</a:t>
            </a:r>
            <a:r>
              <a:rPr lang="en-US" sz="1400" dirty="0">
                <a:latin typeface="Arial" panose="020B0604020202020204" pitchFamily="34" charset="0"/>
                <a:cs typeface="Arial" panose="020B0604020202020204" pitchFamily="34" charset="0"/>
              </a:rPr>
              <a:t>.</a:t>
            </a:r>
          </a:p>
        </p:txBody>
      </p:sp>
      <p:graphicFrame>
        <p:nvGraphicFramePr>
          <p:cNvPr id="9" name="Table 8">
            <a:extLst>
              <a:ext uri="{FF2B5EF4-FFF2-40B4-BE49-F238E27FC236}">
                <a16:creationId xmlns:a16="http://schemas.microsoft.com/office/drawing/2014/main" id="{9DC97314-0C13-4ECE-AD1E-2B9E12B94907}"/>
              </a:ext>
            </a:extLst>
          </p:cNvPr>
          <p:cNvGraphicFramePr>
            <a:graphicFrameLocks noGrp="1"/>
          </p:cNvGraphicFramePr>
          <p:nvPr/>
        </p:nvGraphicFramePr>
        <p:xfrm>
          <a:off x="1995949" y="1626124"/>
          <a:ext cx="9301316" cy="2910350"/>
        </p:xfrm>
        <a:graphic>
          <a:graphicData uri="http://schemas.openxmlformats.org/drawingml/2006/table">
            <a:tbl>
              <a:tblPr>
                <a:tableStyleId>{5C22544A-7EE6-4342-B048-85BDC9FD1C3A}</a:tableStyleId>
              </a:tblPr>
              <a:tblGrid>
                <a:gridCol w="3495399">
                  <a:extLst>
                    <a:ext uri="{9D8B030D-6E8A-4147-A177-3AD203B41FA5}">
                      <a16:colId xmlns:a16="http://schemas.microsoft.com/office/drawing/2014/main" val="2559938808"/>
                    </a:ext>
                  </a:extLst>
                </a:gridCol>
                <a:gridCol w="1579842">
                  <a:extLst>
                    <a:ext uri="{9D8B030D-6E8A-4147-A177-3AD203B41FA5}">
                      <a16:colId xmlns:a16="http://schemas.microsoft.com/office/drawing/2014/main" val="1156328771"/>
                    </a:ext>
                  </a:extLst>
                </a:gridCol>
                <a:gridCol w="4226075">
                  <a:extLst>
                    <a:ext uri="{9D8B030D-6E8A-4147-A177-3AD203B41FA5}">
                      <a16:colId xmlns:a16="http://schemas.microsoft.com/office/drawing/2014/main" val="1307413586"/>
                    </a:ext>
                  </a:extLst>
                </a:gridCol>
              </a:tblGrid>
              <a:tr h="959276">
                <a:tc>
                  <a:txBody>
                    <a:bodyPr/>
                    <a:lstStyle/>
                    <a:p>
                      <a:pPr algn="ctr" fontAlgn="ctr"/>
                      <a:r>
                        <a:rPr lang="en-US" sz="1400" u="none" strike="noStrike" dirty="0" err="1">
                          <a:effectLst/>
                        </a:rPr>
                        <a:t>Müştəri</a:t>
                      </a:r>
                      <a:r>
                        <a:rPr lang="en-US" sz="1400" u="none" strike="noStrike" dirty="0">
                          <a:effectLst/>
                        </a:rPr>
                        <a:t> </a:t>
                      </a:r>
                      <a:r>
                        <a:rPr lang="en-US" sz="1400" u="none" strike="noStrike" dirty="0" err="1">
                          <a:effectLst/>
                        </a:rPr>
                        <a:t>kateqoriyası</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err="1">
                          <a:effectLst/>
                        </a:rPr>
                        <a:t>Müştəri</a:t>
                      </a:r>
                      <a:r>
                        <a:rPr lang="en-US" sz="1400" u="none" strike="noStrike" dirty="0">
                          <a:effectLst/>
                        </a:rPr>
                        <a:t> </a:t>
                      </a:r>
                      <a:r>
                        <a:rPr lang="en-US" sz="1400" u="none" strike="noStrike" dirty="0" err="1">
                          <a:effectLst/>
                        </a:rPr>
                        <a:t>profili</a:t>
                      </a:r>
                      <a:r>
                        <a:rPr lang="en-US" sz="1400" u="none" strike="noStrike" dirty="0">
                          <a:effectLst/>
                        </a:rPr>
                        <a:t> </a:t>
                      </a:r>
                      <a:r>
                        <a:rPr lang="en-US" sz="1400" u="none" strike="noStrike" dirty="0" err="1">
                          <a:effectLst/>
                        </a:rPr>
                        <a:t>üzrə</a:t>
                      </a:r>
                      <a:r>
                        <a:rPr lang="en-US" sz="1400" u="none" strike="noStrike" dirty="0">
                          <a:effectLst/>
                        </a:rPr>
                        <a:t> risk </a:t>
                      </a:r>
                      <a:r>
                        <a:rPr lang="en-US" sz="1400" u="none" strike="noStrike" dirty="0" err="1">
                          <a:effectLst/>
                        </a:rPr>
                        <a:t>dərəcəsi</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a:effectLst/>
                        </a:rPr>
                        <a:t>Son 12 ay </a:t>
                      </a:r>
                      <a:r>
                        <a:rPr lang="en-US" sz="1400" u="none" strike="noStrike" dirty="0" err="1">
                          <a:effectLst/>
                        </a:rPr>
                        <a:t>ərzində</a:t>
                      </a:r>
                      <a:r>
                        <a:rPr lang="en-US" sz="1400" u="none" strike="noStrike" dirty="0">
                          <a:effectLst/>
                        </a:rPr>
                        <a:t> </a:t>
                      </a:r>
                      <a:r>
                        <a:rPr lang="en-US" sz="1400" u="none" strike="noStrike" dirty="0" err="1">
                          <a:effectLst/>
                        </a:rPr>
                        <a:t>əməliyyatların</a:t>
                      </a:r>
                      <a:r>
                        <a:rPr lang="en-US" sz="1400" u="none" strike="noStrike" dirty="0">
                          <a:effectLst/>
                        </a:rPr>
                        <a:t> </a:t>
                      </a:r>
                      <a:r>
                        <a:rPr lang="en-US" sz="1400" u="none" strike="noStrike" dirty="0" err="1">
                          <a:effectLst/>
                        </a:rPr>
                        <a:t>ümumi</a:t>
                      </a:r>
                      <a:r>
                        <a:rPr lang="en-US" sz="1400" u="none" strike="noStrike" dirty="0">
                          <a:effectLst/>
                        </a:rPr>
                        <a:t> </a:t>
                      </a:r>
                      <a:r>
                        <a:rPr lang="en-US" sz="1400" u="none" strike="noStrike" dirty="0" err="1">
                          <a:effectLst/>
                        </a:rPr>
                        <a:t>həcmi</a:t>
                      </a:r>
                      <a:endParaRPr lang="en-US"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93701034"/>
                  </a:ext>
                </a:extLst>
              </a:tr>
              <a:tr h="235755">
                <a:tc rowSpan="3">
                  <a:txBody>
                    <a:bodyPr/>
                    <a:lstStyle/>
                    <a:p>
                      <a:pPr algn="ctr" fontAlgn="ctr"/>
                      <a:r>
                        <a:rPr lang="en-US" sz="1400" u="none" strike="noStrike" dirty="0" err="1">
                          <a:effectLst/>
                        </a:rPr>
                        <a:t>Fiziki</a:t>
                      </a:r>
                      <a:r>
                        <a:rPr lang="en-US" sz="1400" u="none" strike="noStrike" dirty="0">
                          <a:effectLst/>
                        </a:rPr>
                        <a:t> </a:t>
                      </a:r>
                      <a:r>
                        <a:rPr lang="en-US" sz="1400" u="none" strike="noStrike" dirty="0" err="1">
                          <a:effectLst/>
                        </a:rPr>
                        <a:t>şəxs</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a:effectLst/>
                        </a:rPr>
                        <a:t>Aşağı</a:t>
                      </a:r>
                      <a:endParaRPr lang="en-US" sz="1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i-FI" sz="1400" u="none" strike="noStrike">
                          <a:effectLst/>
                        </a:rPr>
                        <a:t>&gt; orta aylıq gəlirinin 40 misli</a:t>
                      </a:r>
                      <a:endParaRPr lang="fi-FI" sz="14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14270654"/>
                  </a:ext>
                </a:extLst>
              </a:tr>
              <a:tr h="235755">
                <a:tc vMerge="1">
                  <a:txBody>
                    <a:bodyPr/>
                    <a:lstStyle/>
                    <a:p>
                      <a:endParaRPr lang="en-US"/>
                    </a:p>
                  </a:txBody>
                  <a:tcPr/>
                </a:tc>
                <a:tc>
                  <a:txBody>
                    <a:bodyPr/>
                    <a:lstStyle/>
                    <a:p>
                      <a:pPr algn="ctr" fontAlgn="ctr"/>
                      <a:r>
                        <a:rPr lang="en-US" sz="1400" u="none" strike="noStrike">
                          <a:effectLst/>
                        </a:rPr>
                        <a:t>Orta</a:t>
                      </a:r>
                      <a:endParaRPr lang="en-US" sz="1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i-FI" sz="1400" u="none" strike="noStrike">
                          <a:effectLst/>
                        </a:rPr>
                        <a:t>&gt; orta aylıq gəlirinin 30 misli</a:t>
                      </a:r>
                      <a:endParaRPr lang="fi-FI" sz="14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86446357"/>
                  </a:ext>
                </a:extLst>
              </a:tr>
              <a:tr h="235755">
                <a:tc vMerge="1">
                  <a:txBody>
                    <a:bodyPr/>
                    <a:lstStyle/>
                    <a:p>
                      <a:endParaRPr lang="en-US"/>
                    </a:p>
                  </a:txBody>
                  <a:tcPr/>
                </a:tc>
                <a:tc>
                  <a:txBody>
                    <a:bodyPr/>
                    <a:lstStyle/>
                    <a:p>
                      <a:pPr algn="ctr" fontAlgn="ctr"/>
                      <a:r>
                        <a:rPr lang="en-US" sz="1400" u="none" strike="noStrike">
                          <a:effectLst/>
                        </a:rPr>
                        <a:t>Yüksək</a:t>
                      </a:r>
                      <a:endParaRPr lang="en-US" sz="1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i-FI" sz="1400" u="none" strike="noStrike" dirty="0">
                          <a:effectLst/>
                        </a:rPr>
                        <a:t>&gt; orta aylıq gəlirinin 20 misli</a:t>
                      </a:r>
                      <a:endParaRPr lang="fi-FI"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18920402"/>
                  </a:ext>
                </a:extLst>
              </a:tr>
              <a:tr h="414603">
                <a:tc rowSpan="3">
                  <a:txBody>
                    <a:bodyPr/>
                    <a:lstStyle/>
                    <a:p>
                      <a:pPr algn="ctr" fontAlgn="ctr"/>
                      <a:r>
                        <a:rPr lang="en-US" sz="1400" u="none" strike="noStrike" dirty="0">
                          <a:effectLst/>
                        </a:rPr>
                        <a:t>Son </a:t>
                      </a:r>
                      <a:r>
                        <a:rPr lang="en-US" sz="1400" u="none" strike="noStrike" dirty="0" err="1">
                          <a:effectLst/>
                        </a:rPr>
                        <a:t>istehlakçı</a:t>
                      </a:r>
                      <a:r>
                        <a:rPr lang="en-US" sz="1400" u="none" strike="noStrike" dirty="0">
                          <a:effectLst/>
                        </a:rPr>
                        <a:t> </a:t>
                      </a:r>
                      <a:r>
                        <a:rPr lang="en-US" sz="1400" u="none" strike="noStrike" dirty="0" err="1">
                          <a:effectLst/>
                        </a:rPr>
                        <a:t>ilə</a:t>
                      </a:r>
                      <a:r>
                        <a:rPr lang="en-US" sz="1400" u="none" strike="noStrike" dirty="0">
                          <a:effectLst/>
                        </a:rPr>
                        <a:t> </a:t>
                      </a:r>
                      <a:r>
                        <a:rPr lang="en-US" sz="1400" u="none" strike="noStrike" dirty="0" err="1">
                          <a:effectLst/>
                        </a:rPr>
                        <a:t>nağd</a:t>
                      </a:r>
                      <a:r>
                        <a:rPr lang="en-US" sz="1400" u="none" strike="noStrike" dirty="0">
                          <a:effectLst/>
                        </a:rPr>
                        <a:t> </a:t>
                      </a:r>
                      <a:r>
                        <a:rPr lang="en-US" sz="1400" u="none" strike="noStrike" dirty="0" err="1">
                          <a:effectLst/>
                        </a:rPr>
                        <a:t>pul</a:t>
                      </a:r>
                      <a:r>
                        <a:rPr lang="en-US" sz="1400" u="none" strike="noStrike" dirty="0">
                          <a:effectLst/>
                        </a:rPr>
                        <a:t> </a:t>
                      </a:r>
                      <a:r>
                        <a:rPr lang="en-US" sz="1400" u="none" strike="noStrike" dirty="0" err="1">
                          <a:effectLst/>
                        </a:rPr>
                        <a:t>hesablaşmaları</a:t>
                      </a:r>
                      <a:r>
                        <a:rPr lang="en-US" sz="1400" u="none" strike="noStrike" dirty="0">
                          <a:effectLst/>
                        </a:rPr>
                        <a:t> </a:t>
                      </a:r>
                      <a:r>
                        <a:rPr lang="en-US" sz="1400" u="none" strike="noStrike" dirty="0" err="1">
                          <a:effectLst/>
                        </a:rPr>
                        <a:t>aparılan</a:t>
                      </a:r>
                      <a:r>
                        <a:rPr lang="en-US" sz="1400" u="none" strike="noStrike" dirty="0">
                          <a:effectLst/>
                        </a:rPr>
                        <a:t> </a:t>
                      </a:r>
                      <a:r>
                        <a:rPr lang="en-US" sz="1400" u="none" strike="noStrike" dirty="0" err="1">
                          <a:effectLst/>
                        </a:rPr>
                        <a:t>obyekti</a:t>
                      </a:r>
                      <a:r>
                        <a:rPr lang="en-US" sz="1400" u="none" strike="noStrike" dirty="0">
                          <a:effectLst/>
                        </a:rPr>
                        <a:t> </a:t>
                      </a:r>
                      <a:r>
                        <a:rPr lang="en-US" sz="1400" u="none" strike="noStrike" dirty="0" err="1">
                          <a:effectLst/>
                        </a:rPr>
                        <a:t>və</a:t>
                      </a:r>
                      <a:r>
                        <a:rPr lang="en-US" sz="1400" u="none" strike="noStrike" dirty="0">
                          <a:effectLst/>
                        </a:rPr>
                        <a:t> </a:t>
                      </a:r>
                      <a:r>
                        <a:rPr lang="en-US" sz="1400" u="none" strike="noStrike" dirty="0" err="1">
                          <a:effectLst/>
                        </a:rPr>
                        <a:t>ya</a:t>
                      </a:r>
                      <a:r>
                        <a:rPr lang="en-US" sz="1400" u="none" strike="noStrike" dirty="0">
                          <a:effectLst/>
                        </a:rPr>
                        <a:t> </a:t>
                      </a:r>
                      <a:r>
                        <a:rPr lang="en-US" sz="1400" u="none" strike="noStrike" dirty="0" err="1">
                          <a:effectLst/>
                        </a:rPr>
                        <a:t>nəzarət-kassa</a:t>
                      </a:r>
                      <a:r>
                        <a:rPr lang="en-US" sz="1400" u="none" strike="noStrike" dirty="0">
                          <a:effectLst/>
                        </a:rPr>
                        <a:t> </a:t>
                      </a:r>
                      <a:r>
                        <a:rPr lang="en-US" sz="1400" u="none" strike="noStrike" dirty="0" err="1">
                          <a:effectLst/>
                        </a:rPr>
                        <a:t>aparatı</a:t>
                      </a:r>
                      <a:r>
                        <a:rPr lang="en-US" sz="1400" u="none" strike="noStrike" dirty="0">
                          <a:effectLst/>
                        </a:rPr>
                        <a:t> </a:t>
                      </a:r>
                      <a:r>
                        <a:rPr lang="en-US" sz="1400" u="none" strike="noStrike" dirty="0" err="1">
                          <a:effectLst/>
                        </a:rPr>
                        <a:t>olmayan</a:t>
                      </a:r>
                      <a:r>
                        <a:rPr lang="en-US" sz="1400" u="none" strike="noStrike" dirty="0">
                          <a:effectLst/>
                        </a:rPr>
                        <a:t> </a:t>
                      </a:r>
                      <a:r>
                        <a:rPr lang="en-US" sz="1400" u="none" strike="noStrike" dirty="0" err="1">
                          <a:effectLst/>
                        </a:rPr>
                        <a:t>hüquqi</a:t>
                      </a:r>
                      <a:r>
                        <a:rPr lang="en-US" sz="1400" u="none" strike="noStrike" dirty="0">
                          <a:effectLst/>
                        </a:rPr>
                        <a:t> </a:t>
                      </a:r>
                      <a:r>
                        <a:rPr lang="en-US" sz="1400" u="none" strike="noStrike" dirty="0" err="1">
                          <a:effectLst/>
                        </a:rPr>
                        <a:t>şəxs</a:t>
                      </a:r>
                      <a:r>
                        <a:rPr lang="en-US" sz="1400" u="none" strike="noStrike" dirty="0">
                          <a:effectLst/>
                        </a:rPr>
                        <a:t> </a:t>
                      </a:r>
                      <a:r>
                        <a:rPr lang="en-US" sz="1400" u="none" strike="noStrike" dirty="0" err="1">
                          <a:effectLst/>
                        </a:rPr>
                        <a:t>və</a:t>
                      </a:r>
                      <a:r>
                        <a:rPr lang="en-US" sz="1400" u="none" strike="noStrike" dirty="0">
                          <a:effectLst/>
                        </a:rPr>
                        <a:t> </a:t>
                      </a:r>
                      <a:r>
                        <a:rPr lang="en-US" sz="1400" u="none" strike="noStrike" dirty="0" err="1">
                          <a:effectLst/>
                        </a:rPr>
                        <a:t>fərdi</a:t>
                      </a:r>
                      <a:r>
                        <a:rPr lang="en-US" sz="1400" u="none" strike="noStrike" dirty="0">
                          <a:effectLst/>
                        </a:rPr>
                        <a:t> </a:t>
                      </a:r>
                      <a:r>
                        <a:rPr lang="en-US" sz="1400" u="none" strike="noStrike" dirty="0" err="1">
                          <a:effectLst/>
                        </a:rPr>
                        <a:t>sahibkar</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err="1">
                          <a:effectLst/>
                        </a:rPr>
                        <a:t>Aşağı</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a:effectLst/>
                        </a:rPr>
                        <a:t>&gt; orta aylıq dövriyyəsinin 60%-i</a:t>
                      </a:r>
                      <a:endParaRPr lang="en-US" sz="14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14444298"/>
                  </a:ext>
                </a:extLst>
              </a:tr>
              <a:tr h="414603">
                <a:tc vMerge="1">
                  <a:txBody>
                    <a:bodyPr/>
                    <a:lstStyle/>
                    <a:p>
                      <a:endParaRPr lang="en-US"/>
                    </a:p>
                  </a:txBody>
                  <a:tcPr/>
                </a:tc>
                <a:tc>
                  <a:txBody>
                    <a:bodyPr/>
                    <a:lstStyle/>
                    <a:p>
                      <a:pPr algn="ctr" fontAlgn="ctr"/>
                      <a:r>
                        <a:rPr lang="en-US" sz="1400" u="none" strike="noStrike">
                          <a:effectLst/>
                        </a:rPr>
                        <a:t>Orta</a:t>
                      </a:r>
                      <a:endParaRPr lang="en-US" sz="1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a:effectLst/>
                        </a:rPr>
                        <a:t>&gt; orta aylıq dövriyyəsinin 40%-i</a:t>
                      </a:r>
                      <a:endParaRPr lang="en-US" sz="14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09612482"/>
                  </a:ext>
                </a:extLst>
              </a:tr>
              <a:tr h="414603">
                <a:tc vMerge="1">
                  <a:txBody>
                    <a:bodyPr/>
                    <a:lstStyle/>
                    <a:p>
                      <a:endParaRPr lang="en-US"/>
                    </a:p>
                  </a:txBody>
                  <a:tcPr/>
                </a:tc>
                <a:tc>
                  <a:txBody>
                    <a:bodyPr/>
                    <a:lstStyle/>
                    <a:p>
                      <a:pPr algn="ctr" fontAlgn="ctr"/>
                      <a:r>
                        <a:rPr lang="en-US" sz="1400" u="none" strike="noStrike">
                          <a:effectLst/>
                        </a:rPr>
                        <a:t>Yüksək</a:t>
                      </a:r>
                      <a:endParaRPr lang="en-US" sz="1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a:effectLst/>
                        </a:rPr>
                        <a:t>&gt; </a:t>
                      </a:r>
                      <a:r>
                        <a:rPr lang="en-US" sz="1400" u="none" strike="noStrike" dirty="0" err="1">
                          <a:effectLst/>
                        </a:rPr>
                        <a:t>orta</a:t>
                      </a:r>
                      <a:r>
                        <a:rPr lang="en-US" sz="1400" u="none" strike="noStrike" dirty="0">
                          <a:effectLst/>
                        </a:rPr>
                        <a:t> </a:t>
                      </a:r>
                      <a:r>
                        <a:rPr lang="en-US" sz="1400" u="none" strike="noStrike" dirty="0" err="1">
                          <a:effectLst/>
                        </a:rPr>
                        <a:t>aylıq</a:t>
                      </a:r>
                      <a:r>
                        <a:rPr lang="en-US" sz="1400" u="none" strike="noStrike" dirty="0">
                          <a:effectLst/>
                        </a:rPr>
                        <a:t> </a:t>
                      </a:r>
                      <a:r>
                        <a:rPr lang="en-US" sz="1400" u="none" strike="noStrike" dirty="0" err="1">
                          <a:effectLst/>
                        </a:rPr>
                        <a:t>dövriyyəsinin</a:t>
                      </a:r>
                      <a:r>
                        <a:rPr lang="en-US" sz="1400" u="none" strike="noStrike" dirty="0">
                          <a:effectLst/>
                        </a:rPr>
                        <a:t> 25%-</a:t>
                      </a:r>
                      <a:r>
                        <a:rPr lang="en-US" sz="1400" u="none" strike="noStrike" dirty="0" err="1">
                          <a:effectLst/>
                        </a:rPr>
                        <a:t>i</a:t>
                      </a:r>
                      <a:endParaRPr lang="en-US"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73321894"/>
                  </a:ext>
                </a:extLst>
              </a:tr>
            </a:tbl>
          </a:graphicData>
        </a:graphic>
      </p:graphicFrame>
      <p:pic>
        <p:nvPicPr>
          <p:cNvPr id="10" name="Picture 9">
            <a:extLst>
              <a:ext uri="{FF2B5EF4-FFF2-40B4-BE49-F238E27FC236}">
                <a16:creationId xmlns:a16="http://schemas.microsoft.com/office/drawing/2014/main" id="{68C989A8-CA22-413D-B7FF-A9DBC4E31BFE}"/>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11" name="Picture 10">
            <a:extLst>
              <a:ext uri="{FF2B5EF4-FFF2-40B4-BE49-F238E27FC236}">
                <a16:creationId xmlns:a16="http://schemas.microsoft.com/office/drawing/2014/main" id="{092525EC-AC84-48E5-B803-39963A1A4C3C}"/>
              </a:ext>
            </a:extLst>
          </p:cNvPr>
          <p:cNvPicPr>
            <a:picLocks noChangeAspect="1"/>
          </p:cNvPicPr>
          <p:nvPr/>
        </p:nvPicPr>
        <p:blipFill>
          <a:blip r:embed="rId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1410437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0BF88EF-7658-4F61-8B7B-FC18FA91B5FC}"/>
              </a:ext>
            </a:extLst>
          </p:cNvPr>
          <p:cNvGraphicFramePr/>
          <p:nvPr>
            <p:extLst>
              <p:ext uri="{D42A27DB-BD31-4B8C-83A1-F6EECF244321}">
                <p14:modId xmlns:p14="http://schemas.microsoft.com/office/powerpoint/2010/main" val="1652698407"/>
              </p:ext>
            </p:extLst>
          </p:nvPr>
        </p:nvGraphicFramePr>
        <p:xfrm>
          <a:off x="1435511" y="1740311"/>
          <a:ext cx="10323870" cy="46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02DBEAE5-F425-4042-B835-DB99296A4C2A}"/>
              </a:ext>
            </a:extLst>
          </p:cNvPr>
          <p:cNvSpPr/>
          <p:nvPr/>
        </p:nvSpPr>
        <p:spPr>
          <a:xfrm>
            <a:off x="2251588" y="575187"/>
            <a:ext cx="10323870" cy="958660"/>
          </a:xfrm>
          <a:prstGeom prst="rect">
            <a:avLst/>
          </a:prstGeom>
          <a:noFill/>
        </p:spPr>
        <p:txBody>
          <a:bodyPr wrap="square" lIns="91440" tIns="45720" rIns="91440" bIns="45720">
            <a:spAutoFit/>
          </a:bodyPr>
          <a:lstStyle/>
          <a:p>
            <a:pPr lvl="0">
              <a:lnSpc>
                <a:spcPct val="150000"/>
              </a:lnSpc>
            </a:pPr>
            <a:r>
              <a:rPr lang="az-Latn-AZ" sz="2000" b="1" dirty="0">
                <a:latin typeface="Arial" panose="020B0604020202020204" pitchFamily="34" charset="0"/>
                <a:cs typeface="Arial" panose="020B0604020202020204" pitchFamily="34" charset="0"/>
              </a:rPr>
              <a:t>8. Cinayət yolu ilə əldə edilmiş əmlakın </a:t>
            </a:r>
            <a:r>
              <a:rPr lang="az-Latn-AZ" sz="2000" b="1" dirty="0" err="1">
                <a:latin typeface="Arial" panose="020B0604020202020204" pitchFamily="34" charset="0"/>
                <a:cs typeface="Arial" panose="020B0604020202020204" pitchFamily="34" charset="0"/>
              </a:rPr>
              <a:t>leqallaşdırılmasına</a:t>
            </a:r>
            <a:r>
              <a:rPr lang="az-Latn-AZ" sz="2000" b="1" dirty="0">
                <a:latin typeface="Arial" panose="020B0604020202020204" pitchFamily="34" charset="0"/>
                <a:cs typeface="Arial" panose="020B0604020202020204" pitchFamily="34" charset="0"/>
              </a:rPr>
              <a:t> və terrorçuluğun   </a:t>
            </a:r>
          </a:p>
          <a:p>
            <a:pPr lvl="0">
              <a:lnSpc>
                <a:spcPct val="150000"/>
              </a:lnSpc>
            </a:pPr>
            <a:r>
              <a:rPr lang="az-Latn-AZ" sz="2000" b="1" dirty="0">
                <a:latin typeface="Arial" panose="020B0604020202020204" pitchFamily="34" charset="0"/>
                <a:cs typeface="Arial" panose="020B0604020202020204" pitchFamily="34" charset="0"/>
              </a:rPr>
              <a:t>  </a:t>
            </a:r>
            <a:r>
              <a:rPr lang="az-Latn-AZ" sz="2000" b="1" dirty="0" err="1">
                <a:latin typeface="Arial" panose="020B0604020202020204" pitchFamily="34" charset="0"/>
                <a:cs typeface="Arial" panose="020B0604020202020204" pitchFamily="34" charset="0"/>
              </a:rPr>
              <a:t>maliy</a:t>
            </a:r>
            <a:r>
              <a:rPr lang="en-US" sz="2000" b="1" dirty="0">
                <a:latin typeface="Arial" panose="020B0604020202020204" pitchFamily="34" charset="0"/>
                <a:cs typeface="Arial" panose="020B0604020202020204" pitchFamily="34" charset="0"/>
              </a:rPr>
              <a:t>y</a:t>
            </a:r>
            <a:r>
              <a:rPr lang="az-Latn-AZ" sz="2000" b="1" dirty="0" err="1">
                <a:latin typeface="Arial" panose="020B0604020202020204" pitchFamily="34" charset="0"/>
                <a:cs typeface="Arial" panose="020B0604020202020204" pitchFamily="34" charset="0"/>
              </a:rPr>
              <a:t>ələşdirilməsinə</a:t>
            </a:r>
            <a:r>
              <a:rPr lang="az-Latn-AZ" sz="2000" b="1" dirty="0">
                <a:latin typeface="Arial" panose="020B0604020202020204" pitchFamily="34" charset="0"/>
                <a:cs typeface="Arial" panose="020B0604020202020204" pitchFamily="34" charset="0"/>
              </a:rPr>
              <a:t> qarşı mübarizə haqqında qanunvericiliyin pozulması</a:t>
            </a:r>
            <a:r>
              <a:rPr lang="az-Latn-AZ" sz="2000" b="1" dirty="0">
                <a:solidFill>
                  <a:prstClr val="black">
                    <a:hueOff val="0"/>
                    <a:satOff val="0"/>
                    <a:lumOff val="0"/>
                    <a:alphaOff val="0"/>
                  </a:prstClr>
                </a:solidFill>
                <a:latin typeface="Arial" panose="020B0604020202020204" pitchFamily="34" charset="0"/>
                <a:cs typeface="Arial" panose="020B0604020202020204" pitchFamily="34" charset="0"/>
              </a:rPr>
              <a:t>:</a:t>
            </a:r>
            <a:r>
              <a:rPr lang="az-Latn-AZ"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D3CE19A-2BEF-4EFE-BAB2-EB3A728A40D7}"/>
              </a:ext>
            </a:extLst>
          </p:cNvPr>
          <p:cNvPicPr>
            <a:picLocks noChangeAspect="1"/>
          </p:cNvPicPr>
          <p:nvPr/>
        </p:nvPicPr>
        <p:blipFill>
          <a:blip r:embed="rId7"/>
          <a:stretch>
            <a:fillRect/>
          </a:stretch>
        </p:blipFill>
        <p:spPr>
          <a:xfrm>
            <a:off x="9281652" y="2863921"/>
            <a:ext cx="2772696" cy="1344560"/>
          </a:xfrm>
          <a:prstGeom prst="rect">
            <a:avLst/>
          </a:prstGeom>
        </p:spPr>
      </p:pic>
      <p:pic>
        <p:nvPicPr>
          <p:cNvPr id="7" name="Picture 6">
            <a:extLst>
              <a:ext uri="{FF2B5EF4-FFF2-40B4-BE49-F238E27FC236}">
                <a16:creationId xmlns:a16="http://schemas.microsoft.com/office/drawing/2014/main" id="{2EDEB608-D48B-4C2C-B7F2-074381BB9E84}"/>
              </a:ext>
            </a:extLst>
          </p:cNvPr>
          <p:cNvPicPr>
            <a:picLocks noChangeAspect="1"/>
          </p:cNvPicPr>
          <p:nvPr/>
        </p:nvPicPr>
        <p:blipFill>
          <a:blip r:embed="rId8"/>
          <a:stretch>
            <a:fillRect/>
          </a:stretch>
        </p:blipFill>
        <p:spPr>
          <a:xfrm>
            <a:off x="1159757" y="4326466"/>
            <a:ext cx="2655159" cy="1189431"/>
          </a:xfrm>
          <a:prstGeom prst="rect">
            <a:avLst/>
          </a:prstGeom>
        </p:spPr>
      </p:pic>
    </p:spTree>
    <p:extLst>
      <p:ext uri="{BB962C8B-B14F-4D97-AF65-F5344CB8AC3E}">
        <p14:creationId xmlns:p14="http://schemas.microsoft.com/office/powerpoint/2010/main" val="386126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649BCF-68CE-4A63-9A35-A4A463A5CAF4}"/>
              </a:ext>
            </a:extLst>
          </p:cNvPr>
          <p:cNvSpPr/>
          <p:nvPr/>
        </p:nvSpPr>
        <p:spPr>
          <a:xfrm>
            <a:off x="2861188" y="-157317"/>
            <a:ext cx="6952948" cy="1754326"/>
          </a:xfrm>
          <a:prstGeom prst="rect">
            <a:avLst/>
          </a:prstGeom>
          <a:noFill/>
        </p:spPr>
        <p:txBody>
          <a:bodyPr wrap="square" lIns="91440" tIns="45720" rIns="91440" bIns="45720">
            <a:spAutoFit/>
          </a:bodyPr>
          <a:lstStyle/>
          <a:p>
            <a:pPr marL="742950" indent="-742950" algn="ctr">
              <a:buAutoNum type="arabicPeriod"/>
            </a:pPr>
            <a:endParaRPr lang="az-Latn-AZ"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742950" indent="-742950" algn="ctr">
              <a:buAutoNum type="arabicPeriod"/>
            </a:pPr>
            <a:r>
              <a:rPr lang="az-Latn-AZ"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Ümumi müddəalar/</a:t>
            </a:r>
          </a:p>
          <a:p>
            <a:pPr algn="ctr"/>
            <a:r>
              <a:rPr lang="az-Latn-AZ"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Təlimatın məqsədi</a:t>
            </a:r>
            <a:endParaRPr lang="en-US"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60E09F-56B3-4278-8319-7D1818658F76}"/>
              </a:ext>
            </a:extLst>
          </p:cNvPr>
          <p:cNvSpPr/>
          <p:nvPr/>
        </p:nvSpPr>
        <p:spPr>
          <a:xfrm>
            <a:off x="1396181" y="892728"/>
            <a:ext cx="10215622" cy="3370666"/>
          </a:xfrm>
          <a:prstGeom prst="rect">
            <a:avLst/>
          </a:prstGeom>
          <a:noFill/>
        </p:spPr>
        <p:txBody>
          <a:bodyPr wrap="square" lIns="91440" tIns="45720" rIns="91440" bIns="45720">
            <a:spAutoFit/>
          </a:bodyPr>
          <a:lstStyle/>
          <a:p>
            <a:pPr algn="ctr">
              <a:lnSpc>
                <a:spcPct val="150000"/>
              </a:lnSpc>
            </a:pPr>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lnSpc>
                <a:spcPct val="150000"/>
              </a:lnSpc>
            </a:pPr>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lnSpc>
                <a:spcPct val="150000"/>
              </a:lnSpc>
            </a:pP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 Təlimat “Cinayət yolu ilə əldə edilmiş əmlakın </a:t>
            </a:r>
            <a:r>
              <a:rPr lang="az-Latn-AZ"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leqallaşdırılmasına</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və terrorçuluğun </a:t>
            </a:r>
            <a:r>
              <a:rPr lang="az-Latn-AZ"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maliyyələşdirilməsinə</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qarşı mübarizə haqqında” Azərbaycan Respublikası Qanunun</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əsasən daşınmaz əmlakın </a:t>
            </a:r>
            <a:r>
              <a:rPr lang="az-Latn-AZ"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alqı</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-satqısı üzrə vasitəçilik xidmətləri göstərən </a:t>
            </a:r>
            <a:r>
              <a:rPr lang="az-Latn-AZ"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rieltorların</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fəaliyyəti zamanı nəzərə alınacaq əsas tələbləri müəyyən edən qaydalar toplusudur. Təlimat ƏL/TM siyasətində öz əksini tapmış prinsiplərə dair qısaca məlumatı təqdim edir və </a:t>
            </a:r>
            <a:r>
              <a:rPr lang="az-Latn-AZ"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rieltorlar</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tərəfindən həmin prinsiplərə əməl </a:t>
            </a:r>
            <a:r>
              <a:rPr lang="az-Latn-AZ"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olunmasına</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nəzarəti həyata keçirir.</a:t>
            </a:r>
          </a:p>
          <a:p>
            <a:pPr>
              <a:lnSpc>
                <a:spcPct val="150000"/>
              </a:lnSpc>
            </a:pPr>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lnSpc>
                <a:spcPct val="150000"/>
              </a:lnSpc>
            </a:pPr>
            <a:endParaRPr lang="en-US" sz="1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1547B36-04D0-459B-9F18-CB9F77C3F693}"/>
              </a:ext>
            </a:extLst>
          </p:cNvPr>
          <p:cNvSpPr/>
          <p:nvPr/>
        </p:nvSpPr>
        <p:spPr>
          <a:xfrm>
            <a:off x="1590665" y="2616965"/>
            <a:ext cx="10021138" cy="4154984"/>
          </a:xfrm>
          <a:prstGeom prst="rect">
            <a:avLst/>
          </a:prstGeom>
          <a:noFill/>
        </p:spPr>
        <p:txBody>
          <a:bodyPr wrap="square" lIns="91440" tIns="45720" rIns="91440" bIns="45720">
            <a:spAutoFit/>
          </a:bodyPr>
          <a:lstStyle/>
          <a:p>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az-Latn-AZ"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az-Latn-AZ"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 </a:t>
            </a:r>
            <a:r>
              <a:rPr lang="az-Latn-AZ" sz="1600" b="1"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Təlimatın əsas məqsədləri </a:t>
            </a:r>
            <a:r>
              <a:rPr lang="az-Latn-AZ" sz="1600" b="1"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aşağıdakılardır</a:t>
            </a:r>
            <a:r>
              <a:rPr lang="az-Latn-AZ" sz="1600" b="1"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lnSpc>
                <a:spcPct val="150000"/>
              </a:lnSpc>
              <a:buAutoNum type="alphaLcParenR"/>
            </a:pP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ƏL/TM sahəsində əsas riskləri müəyyən etmək;</a:t>
            </a:r>
          </a:p>
          <a:p>
            <a:pPr marL="342900" indent="-342900">
              <a:lnSpc>
                <a:spcPct val="150000"/>
              </a:lnSpc>
              <a:buAutoNum type="alphaLcParenR"/>
            </a:pP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Risklərə uyğun olaraq hədəflərin müəyyən edilməsi, risklərin aradan qaldırılması və ya azaldılması üzrə tədbirlər görmək;</a:t>
            </a:r>
          </a:p>
          <a:p>
            <a:pPr marL="342900" indent="-342900">
              <a:lnSpc>
                <a:spcPct val="150000"/>
              </a:lnSpc>
              <a:buAutoNum type="alphaLcParenR"/>
            </a:pP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t>
            </a:r>
            <a:r>
              <a:rPr lang="en-US"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onitorinqə</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imkan</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verən</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müstəqil audit </a:t>
            </a:r>
            <a:r>
              <a:rPr lang="en-US"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mexanizminə</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malik</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ol</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maq;</a:t>
            </a:r>
          </a:p>
          <a:p>
            <a:pPr marL="342900" indent="-342900">
              <a:lnSpc>
                <a:spcPct val="150000"/>
              </a:lnSpc>
              <a:buAutoNum type="alphaLcParenR"/>
            </a:pP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Daxili qayda və </a:t>
            </a:r>
            <a:r>
              <a:rPr lang="az-Latn-AZ" sz="1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prosedurları</a:t>
            </a:r>
            <a:r>
              <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nəzarət mexanizmlərini təsdiq və tətbiq etmək.</a:t>
            </a:r>
            <a:endPar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az-Latn-AZ" sz="1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endParaRPr lang="az-Latn-AZ"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FB51D27-ED7E-4BD5-9035-5DEF6F35E241}"/>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10" name="Picture 9">
            <a:extLst>
              <a:ext uri="{FF2B5EF4-FFF2-40B4-BE49-F238E27FC236}">
                <a16:creationId xmlns:a16="http://schemas.microsoft.com/office/drawing/2014/main" id="{183B104A-7495-4A2D-AFB2-BA2F37460449}"/>
              </a:ext>
            </a:extLst>
          </p:cNvPr>
          <p:cNvPicPr>
            <a:picLocks noChangeAspect="1"/>
          </p:cNvPicPr>
          <p:nvPr/>
        </p:nvPicPr>
        <p:blipFill>
          <a:blip r:embed="rId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332171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649BCF-68CE-4A63-9A35-A4A463A5CAF4}"/>
              </a:ext>
            </a:extLst>
          </p:cNvPr>
          <p:cNvSpPr/>
          <p:nvPr/>
        </p:nvSpPr>
        <p:spPr>
          <a:xfrm>
            <a:off x="3281814" y="-157317"/>
            <a:ext cx="6606060" cy="1138773"/>
          </a:xfrm>
          <a:prstGeom prst="rect">
            <a:avLst/>
          </a:prstGeom>
          <a:noFill/>
        </p:spPr>
        <p:txBody>
          <a:bodyPr wrap="square" lIns="91440" tIns="45720" rIns="91440" bIns="45720">
            <a:spAutoFit/>
          </a:bodyPr>
          <a:lstStyle/>
          <a:p>
            <a:pPr algn="ctr"/>
            <a:endParaRPr lang="az-Latn-AZ" sz="3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az-Latn-AZ" sz="3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r>
              <a:rPr lang="az-Latn-AZ"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Rieltorlar</a:t>
            </a:r>
            <a:r>
              <a:rPr lang="az-Latn-AZ" sz="3200" b="1"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ın</a:t>
            </a:r>
            <a:r>
              <a:rPr lang="az-Latn-AZ" sz="3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vəzifələri</a:t>
            </a:r>
            <a:endParaRPr lang="en-US"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B0A8A73-68EA-45E0-9782-33EEBF5F93A3}"/>
              </a:ext>
            </a:extLst>
          </p:cNvPr>
          <p:cNvSpPr/>
          <p:nvPr/>
        </p:nvSpPr>
        <p:spPr>
          <a:xfrm>
            <a:off x="1524000" y="1491649"/>
            <a:ext cx="10510684" cy="4616648"/>
          </a:xfrm>
          <a:prstGeom prst="rect">
            <a:avLst/>
          </a:prstGeom>
        </p:spPr>
        <p:txBody>
          <a:bodyPr wrap="square">
            <a:spAutoFit/>
          </a:bodyPr>
          <a:lstStyle/>
          <a:p>
            <a:pPr marL="285750" indent="-285750" algn="just">
              <a:buFont typeface="Wingdings" panose="05000000000000000000" pitchFamily="2" charset="2"/>
              <a:buChar char="Ø"/>
            </a:pPr>
            <a:r>
              <a:rPr lang="en-US" sz="1400" dirty="0">
                <a:solidFill>
                  <a:srgbClr val="262626"/>
                </a:solidFill>
                <a:latin typeface="Arial" panose="020B0604020202020204" pitchFamily="34" charset="0"/>
                <a:cs typeface="Arial" panose="020B0604020202020204" pitchFamily="34" charset="0"/>
              </a:rPr>
              <a:t>“</a:t>
            </a:r>
            <a:r>
              <a:rPr lang="en-US" sz="1400" dirty="0" err="1">
                <a:solidFill>
                  <a:srgbClr val="262626"/>
                </a:solidFill>
                <a:latin typeface="Arial" panose="020B0604020202020204" pitchFamily="34" charset="0"/>
                <a:cs typeface="Arial" panose="020B0604020202020204" pitchFamily="34" charset="0"/>
              </a:rPr>
              <a:t>Cinayət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yolu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ilə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əldə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edilmiş</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əmlakın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leqallaşdırılmasına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terrorçuluğun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maliyyələşdirilməsinə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qarşı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mübarizə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haqqında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Qanunun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tələblərinə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uyğun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olaraq</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müştəri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uyğunluğu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tədbirləri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tətbiq</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etmək</a:t>
            </a:r>
            <a:r>
              <a:rPr lang="en-US" sz="1400" dirty="0">
                <a:solidFill>
                  <a:srgbClr val="262626"/>
                </a:solidFill>
                <a:latin typeface="Arial" panose="020B0604020202020204" pitchFamily="34" charset="0"/>
                <a:cs typeface="Arial" panose="020B0604020202020204" pitchFamily="34" charset="0"/>
              </a:rPr>
              <a:t>;</a:t>
            </a: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err="1">
                <a:solidFill>
                  <a:srgbClr val="262626"/>
                </a:solidFill>
                <a:latin typeface="Arial" panose="020B0604020202020204" pitchFamily="34" charset="0"/>
                <a:cs typeface="Arial" panose="020B0604020202020204" pitchFamily="34" charset="0"/>
              </a:rPr>
              <a:t>Müştəri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uyğunluğu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tədbirləri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çərçivəsində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əldə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edilmiş</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məlumatlar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əsasında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müştəri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profili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formalaşdırmaq</a:t>
            </a:r>
            <a:r>
              <a:rPr lang="en-US" sz="1400" dirty="0">
                <a:solidFill>
                  <a:srgbClr val="262626"/>
                </a:solidFill>
                <a:latin typeface="Arial" panose="020B0604020202020204" pitchFamily="34" charset="0"/>
                <a:cs typeface="Arial" panose="020B0604020202020204" pitchFamily="34" charset="0"/>
              </a:rPr>
              <a:t>;</a:t>
            </a: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err="1">
                <a:solidFill>
                  <a:srgbClr val="262626"/>
                </a:solidFill>
                <a:latin typeface="Arial" panose="020B0604020202020204" pitchFamily="34" charset="0"/>
                <a:cs typeface="Arial" panose="020B0604020202020204" pitchFamily="34" charset="0"/>
              </a:rPr>
              <a:t>Monitorinq</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olunmalı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əməliyyatlar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barədə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məlumat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sənədləri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Maliyyə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Monitorinqi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Xidmətinə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təqdim</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etmək</a:t>
            </a:r>
            <a:r>
              <a:rPr lang="az-Latn-AZ" sz="1400" dirty="0">
                <a:solidFill>
                  <a:srgbClr val="262626"/>
                </a:solidFill>
                <a:latin typeface="Arial" panose="020B0604020202020204" pitchFamily="34" charset="0"/>
                <a:cs typeface="Arial" panose="020B0604020202020204" pitchFamily="34" charset="0"/>
              </a:rPr>
              <a:t> və təqdim edilməsi ilə bağlı müştəriyə məlumat verməmək;</a:t>
            </a:r>
          </a:p>
          <a:p>
            <a:pPr marL="285750" indent="-285750" algn="just">
              <a:buFont typeface="Wingdings" panose="05000000000000000000" pitchFamily="2" charset="2"/>
              <a:buChar char="Ø"/>
            </a:pP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err="1">
                <a:solidFill>
                  <a:srgbClr val="262626"/>
                </a:solidFill>
                <a:latin typeface="Arial" panose="020B0604020202020204" pitchFamily="34" charset="0"/>
                <a:cs typeface="Arial" panose="020B0604020202020204" pitchFamily="34" charset="0"/>
              </a:rPr>
              <a:t>Məlumat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sənədlərin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saxlanılması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öhdəliyinə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əməl</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etmək</a:t>
            </a:r>
            <a:r>
              <a:rPr lang="en-US" sz="1400" dirty="0">
                <a:solidFill>
                  <a:srgbClr val="262626"/>
                </a:solidFill>
                <a:latin typeface="Arial" panose="020B0604020202020204" pitchFamily="34" charset="0"/>
                <a:cs typeface="Arial" panose="020B0604020202020204" pitchFamily="34" charset="0"/>
              </a:rPr>
              <a:t>;</a:t>
            </a: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err="1">
                <a:solidFill>
                  <a:srgbClr val="262626"/>
                </a:solidFill>
                <a:latin typeface="Arial" panose="020B0604020202020204" pitchFamily="34" charset="0"/>
                <a:cs typeface="Arial" panose="020B0604020202020204" pitchFamily="34" charset="0"/>
              </a:rPr>
              <a:t>Siyasi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nüfuzlu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şəxslər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onların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yaxın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qohumları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yaxın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münasibətdə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olduğu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şəxslərlə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əməliyyatlara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münasibətdə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müştəri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uyğunluğu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tədbirləri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ilə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yanaşı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əlavə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tədbirlər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görmək</a:t>
            </a:r>
            <a:r>
              <a:rPr lang="en-US" sz="1400" dirty="0">
                <a:solidFill>
                  <a:srgbClr val="262626"/>
                </a:solidFill>
                <a:latin typeface="Arial" panose="020B0604020202020204" pitchFamily="34" charset="0"/>
                <a:cs typeface="Arial" panose="020B0604020202020204" pitchFamily="34" charset="0"/>
              </a:rPr>
              <a:t>;</a:t>
            </a: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a:solidFill>
                  <a:srgbClr val="262626"/>
                </a:solidFill>
                <a:latin typeface="Arial" panose="020B0604020202020204" pitchFamily="34" charset="0"/>
                <a:cs typeface="Arial" panose="020B0604020202020204" pitchFamily="34" charset="0"/>
              </a:rPr>
              <a:t>ƏL/TMM </a:t>
            </a:r>
            <a:r>
              <a:rPr lang="en-US" sz="1400" dirty="0" err="1">
                <a:solidFill>
                  <a:srgbClr val="262626"/>
                </a:solidFill>
                <a:latin typeface="Arial" panose="020B0604020202020204" pitchFamily="34" charset="0"/>
                <a:cs typeface="Arial" panose="020B0604020202020204" pitchFamily="34" charset="0"/>
              </a:rPr>
              <a:t>üzrə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daxili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nəzarət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proqramına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malik</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olmaq</a:t>
            </a:r>
            <a:r>
              <a:rPr lang="en-US" sz="1400" dirty="0">
                <a:solidFill>
                  <a:srgbClr val="262626"/>
                </a:solidFill>
                <a:latin typeface="Arial" panose="020B0604020202020204" pitchFamily="34" charset="0"/>
                <a:cs typeface="Arial" panose="020B0604020202020204" pitchFamily="34" charset="0"/>
              </a:rPr>
              <a:t>;</a:t>
            </a: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err="1">
                <a:solidFill>
                  <a:srgbClr val="262626"/>
                </a:solidFill>
                <a:latin typeface="Arial" panose="020B0604020202020204" pitchFamily="34" charset="0"/>
                <a:cs typeface="Arial" panose="020B0604020202020204" pitchFamily="34" charset="0"/>
              </a:rPr>
              <a:t>Sorğu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əsasında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məlumat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sənədləri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cinayət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təqibi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nəzarət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orqanlarına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məhkəmələrə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Maliyyə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Monitorinqi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Xidmətinə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təqdim</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etmək</a:t>
            </a:r>
            <a:r>
              <a:rPr lang="en-US" sz="1400" dirty="0">
                <a:solidFill>
                  <a:srgbClr val="262626"/>
                </a:solidFill>
                <a:latin typeface="Arial" panose="020B0604020202020204" pitchFamily="34" charset="0"/>
                <a:cs typeface="Arial" panose="020B0604020202020204" pitchFamily="34" charset="0"/>
              </a:rPr>
              <a:t>;</a:t>
            </a: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a:solidFill>
                  <a:srgbClr val="262626"/>
                </a:solidFill>
                <a:latin typeface="Arial" panose="020B0604020202020204" pitchFamily="34" charset="0"/>
                <a:cs typeface="Arial" panose="020B0604020202020204" pitchFamily="34" charset="0"/>
              </a:rPr>
              <a:t>“</a:t>
            </a:r>
            <a:r>
              <a:rPr lang="en-US" sz="1400" dirty="0" err="1">
                <a:solidFill>
                  <a:srgbClr val="262626"/>
                </a:solidFill>
                <a:latin typeface="Arial" panose="020B0604020202020204" pitchFamily="34" charset="0"/>
                <a:cs typeface="Arial" panose="020B0604020202020204" pitchFamily="34" charset="0"/>
              </a:rPr>
              <a:t>Hədəfli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maliyyə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sanksiyaları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haqqında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Azərbaycan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Respublikası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Qanununun</a:t>
            </a:r>
            <a:r>
              <a:rPr lang="az-Latn-AZ" sz="1400" dirty="0">
                <a:solidFill>
                  <a:srgbClr val="262626"/>
                </a:solidFill>
                <a:latin typeface="Arial" panose="020B0604020202020204" pitchFamily="34" charset="0"/>
                <a:cs typeface="Arial" panose="020B0604020202020204" pitchFamily="34" charset="0"/>
              </a:rPr>
              <a:t> </a:t>
            </a:r>
            <a:r>
              <a:rPr lang="az-Latn-AZ" sz="1400" i="1" dirty="0">
                <a:solidFill>
                  <a:srgbClr val="262626"/>
                </a:solidFill>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hlinkClick r:id="rId2"/>
              </a:rPr>
              <a:t>https://e-qanun.az/framework/53362)</a:t>
            </a:r>
            <a:r>
              <a:rPr lang="en-US" sz="1400" dirty="0">
                <a:solidFill>
                  <a:srgbClr val="262626"/>
                </a:solidFill>
                <a:latin typeface="Arial" panose="020B0604020202020204" pitchFamily="34" charset="0"/>
                <a:cs typeface="Arial" panose="020B0604020202020204" pitchFamily="34" charset="0"/>
              </a:rPr>
              <a:t> 4.1-ci </a:t>
            </a:r>
            <a:r>
              <a:rPr lang="en-US" sz="1400" dirty="0" err="1">
                <a:solidFill>
                  <a:srgbClr val="262626"/>
                </a:solidFill>
                <a:latin typeface="Arial" panose="020B0604020202020204" pitchFamily="34" charset="0"/>
                <a:cs typeface="Arial" panose="020B0604020202020204" pitchFamily="34" charset="0"/>
              </a:rPr>
              <a:t>maddəsində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sadalanan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aktivləri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təxirəsalınmadan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həmin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maddədə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göstərilən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şəxslərə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xəbərdarlıq</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etmədən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dondurmaq</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dərhal</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bu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barədə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Dövlət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Təhlükəsizliyi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Xidmətinə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Maliyyə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Monitorinqi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Xidmətinə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sayt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vasitəsilə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məlumat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vermək</a:t>
            </a:r>
            <a:r>
              <a:rPr lang="az-Latn-AZ" sz="1400" dirty="0">
                <a:solidFill>
                  <a:srgbClr val="262626"/>
                </a:solidFill>
                <a:latin typeface="Arial" panose="020B0604020202020204" pitchFamily="34" charset="0"/>
                <a:cs typeface="Arial" panose="020B0604020202020204" pitchFamily="34" charset="0"/>
              </a:rPr>
              <a:t>.</a:t>
            </a:r>
            <a:endParaRPr lang="en-US" sz="1400" dirty="0">
              <a:solidFill>
                <a:srgbClr val="262626"/>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847491F-01AD-4F3F-A324-BEA63B494924}"/>
              </a:ext>
            </a:extLst>
          </p:cNvPr>
          <p:cNvPicPr>
            <a:picLocks noChangeAspect="1"/>
          </p:cNvPicPr>
          <p:nvPr/>
        </p:nvPicPr>
        <p:blipFill>
          <a:blip r:embed="rId3"/>
          <a:stretch>
            <a:fillRect/>
          </a:stretch>
        </p:blipFill>
        <p:spPr>
          <a:xfrm>
            <a:off x="1917289" y="127819"/>
            <a:ext cx="1160205" cy="979104"/>
          </a:xfrm>
          <a:prstGeom prst="rect">
            <a:avLst/>
          </a:prstGeom>
        </p:spPr>
      </p:pic>
      <p:pic>
        <p:nvPicPr>
          <p:cNvPr id="7" name="Picture 6">
            <a:extLst>
              <a:ext uri="{FF2B5EF4-FFF2-40B4-BE49-F238E27FC236}">
                <a16:creationId xmlns:a16="http://schemas.microsoft.com/office/drawing/2014/main" id="{B12EC67D-BBBD-4D82-997C-8D21228930BC}"/>
              </a:ext>
            </a:extLst>
          </p:cNvPr>
          <p:cNvPicPr>
            <a:picLocks noChangeAspect="1"/>
          </p:cNvPicPr>
          <p:nvPr/>
        </p:nvPicPr>
        <p:blipFill>
          <a:blip r:embed="rId4"/>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78955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649BCF-68CE-4A63-9A35-A4A463A5CAF4}"/>
              </a:ext>
            </a:extLst>
          </p:cNvPr>
          <p:cNvSpPr/>
          <p:nvPr/>
        </p:nvSpPr>
        <p:spPr>
          <a:xfrm>
            <a:off x="3498124" y="-157317"/>
            <a:ext cx="6389749" cy="2308324"/>
          </a:xfrm>
          <a:prstGeom prst="rect">
            <a:avLst/>
          </a:prstGeom>
          <a:noFill/>
        </p:spPr>
        <p:txBody>
          <a:bodyPr wrap="square" lIns="91440" tIns="45720" rIns="91440" bIns="45720">
            <a:spAutoFit/>
          </a:bodyPr>
          <a:lstStyle/>
          <a:p>
            <a:pPr algn="ctr"/>
            <a:endParaRPr lang="az-Latn-AZ" sz="3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az-Latn-AZ" sz="3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az-Latn-AZ"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Monitorinq</a:t>
            </a:r>
            <a:r>
              <a:rPr lang="en-US" sz="3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olunmalı</a:t>
            </a:r>
            <a:r>
              <a:rPr lang="en-US" sz="3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az-Latn-AZ" sz="3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3200" b="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əməliyyatlar</a:t>
            </a:r>
            <a:endParaRPr lang="az-Latn-AZ" sz="3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endParaRPr lang="en-US"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B0A8A73-68EA-45E0-9782-33EEBF5F93A3}"/>
              </a:ext>
            </a:extLst>
          </p:cNvPr>
          <p:cNvSpPr/>
          <p:nvPr/>
        </p:nvSpPr>
        <p:spPr>
          <a:xfrm>
            <a:off x="1524000" y="1491649"/>
            <a:ext cx="10510684" cy="4985980"/>
          </a:xfrm>
          <a:prstGeom prst="rect">
            <a:avLst/>
          </a:prstGeom>
        </p:spPr>
        <p:txBody>
          <a:bodyPr wrap="square">
            <a:spAutoFit/>
          </a:bodyPr>
          <a:lstStyle/>
          <a:p>
            <a:pPr algn="just"/>
            <a:endParaRPr lang="en-US" sz="1600" b="1" dirty="0">
              <a:solidFill>
                <a:srgbClr val="262626"/>
              </a:solidFill>
              <a:latin typeface="Arial" panose="020B0604020202020204" pitchFamily="34" charset="0"/>
              <a:cs typeface="Arial" panose="020B0604020202020204" pitchFamily="34" charset="0"/>
            </a:endParaRPr>
          </a:p>
          <a:p>
            <a:pPr indent="354013" algn="just"/>
            <a:endParaRPr lang="az-Latn-AZ" dirty="0">
              <a:solidFill>
                <a:srgbClr val="262626"/>
              </a:solidFill>
              <a:latin typeface="Arial" panose="020B0604020202020204" pitchFamily="34" charset="0"/>
              <a:cs typeface="Arial" panose="020B0604020202020204" pitchFamily="34" charset="0"/>
            </a:endParaRPr>
          </a:p>
          <a:p>
            <a:pPr algn="just"/>
            <a:r>
              <a:rPr lang="az-Latn-AZ" i="1" dirty="0" err="1">
                <a:solidFill>
                  <a:srgbClr val="262626"/>
                </a:solidFill>
                <a:latin typeface="Arial" panose="020B0604020202020204" pitchFamily="34" charset="0"/>
                <a:cs typeface="Arial" panose="020B0604020202020204" pitchFamily="34" charset="0"/>
              </a:rPr>
              <a:t>Rieltorlar</a:t>
            </a:r>
            <a:r>
              <a:rPr lang="az-Latn-AZ" i="1" dirty="0">
                <a:solidFill>
                  <a:srgbClr val="262626"/>
                </a:solidFill>
                <a:latin typeface="Arial" panose="020B0604020202020204" pitchFamily="34" charset="0"/>
                <a:cs typeface="Arial" panose="020B0604020202020204" pitchFamily="34" charset="0"/>
              </a:rPr>
              <a:t> aşağıdakı əməliyyatlara dair məlumat və sənədləri </a:t>
            </a:r>
            <a:r>
              <a:rPr lang="az-Latn-AZ" b="1" i="1" dirty="0">
                <a:solidFill>
                  <a:srgbClr val="262626"/>
                </a:solidFill>
                <a:latin typeface="Arial" panose="020B0604020202020204" pitchFamily="34" charset="0"/>
                <a:cs typeface="Arial" panose="020B0604020202020204" pitchFamily="34" charset="0"/>
              </a:rPr>
              <a:t>Maliyyə Monitorinqi Xidmətinə </a:t>
            </a:r>
            <a:r>
              <a:rPr lang="az-Latn-AZ" i="1" dirty="0">
                <a:solidFill>
                  <a:srgbClr val="262626"/>
                </a:solidFill>
                <a:latin typeface="Arial" panose="020B0604020202020204" pitchFamily="34" charset="0"/>
                <a:cs typeface="Arial" panose="020B0604020202020204" pitchFamily="34" charset="0"/>
              </a:rPr>
              <a:t>təqdim </a:t>
            </a:r>
            <a:r>
              <a:rPr lang="az-Latn-AZ" i="1" dirty="0" err="1">
                <a:solidFill>
                  <a:srgbClr val="262626"/>
                </a:solidFill>
                <a:latin typeface="Arial" panose="020B0604020202020204" pitchFamily="34" charset="0"/>
                <a:cs typeface="Arial" panose="020B0604020202020204" pitchFamily="34" charset="0"/>
              </a:rPr>
              <a:t>etməlidirlər</a:t>
            </a:r>
            <a:r>
              <a:rPr lang="az-Latn-AZ" i="1" dirty="0">
                <a:solidFill>
                  <a:srgbClr val="262626"/>
                </a:solidFill>
                <a:latin typeface="Arial" panose="020B0604020202020204" pitchFamily="34" charset="0"/>
                <a:cs typeface="Arial" panose="020B0604020202020204" pitchFamily="34" charset="0"/>
              </a:rPr>
              <a:t>:</a:t>
            </a:r>
          </a:p>
          <a:p>
            <a:pPr algn="just"/>
            <a:endParaRPr lang="az-Latn-AZ" sz="1600" b="1" dirty="0">
              <a:solidFill>
                <a:srgbClr val="262626"/>
              </a:solidFill>
              <a:latin typeface="Arial" panose="020B0604020202020204" pitchFamily="34" charset="0"/>
              <a:cs typeface="Arial" panose="020B0604020202020204" pitchFamily="34" charset="0"/>
            </a:endParaRPr>
          </a:p>
          <a:p>
            <a:pPr algn="just"/>
            <a:r>
              <a:rPr lang="en-US" sz="1600" i="1" dirty="0" err="1">
                <a:solidFill>
                  <a:srgbClr val="262626"/>
                </a:solidFill>
                <a:latin typeface="Arial" panose="020B0604020202020204" pitchFamily="34" charset="0"/>
                <a:cs typeface="Arial" panose="020B0604020202020204" pitchFamily="34" charset="0"/>
              </a:rPr>
              <a:t>Məbləğindən</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asılı</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olmayaraq</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aşağıdakı</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əməliyyatlar</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və</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ya</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belə</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əməliyyatların</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aparılmasına</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cəhdlər</a:t>
            </a:r>
            <a:r>
              <a:rPr lang="en-US" sz="1600" i="1" dirty="0">
                <a:solidFill>
                  <a:srgbClr val="262626"/>
                </a:solidFill>
                <a:latin typeface="Arial" panose="020B0604020202020204" pitchFamily="34" charset="0"/>
                <a:cs typeface="Arial" panose="020B0604020202020204" pitchFamily="34" charset="0"/>
              </a:rPr>
              <a:t>:</a:t>
            </a:r>
            <a:endParaRPr lang="az-Latn-AZ" sz="1600" i="1" dirty="0">
              <a:solidFill>
                <a:srgbClr val="262626"/>
              </a:solidFill>
              <a:latin typeface="Arial" panose="020B0604020202020204" pitchFamily="34" charset="0"/>
              <a:cs typeface="Arial" panose="020B0604020202020204" pitchFamily="34" charset="0"/>
            </a:endParaRPr>
          </a:p>
          <a:p>
            <a:pPr algn="just"/>
            <a:endParaRPr lang="az-Latn-AZ" sz="1600" i="1"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400" dirty="0" err="1">
                <a:solidFill>
                  <a:srgbClr val="262626"/>
                </a:solidFill>
                <a:latin typeface="Arial" panose="020B0604020202020204" pitchFamily="34" charset="0"/>
                <a:cs typeface="Arial" panose="020B0604020202020204" pitchFamily="34" charset="0"/>
              </a:rPr>
              <a:t>əmlakın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cinayət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yolu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ilə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əldə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edilməsinə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şübhə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belə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şübhə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üçün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kifayət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qədər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əsaslar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yaradan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hallar</a:t>
            </a:r>
            <a:r>
              <a:rPr lang="en-US" sz="1400" dirty="0">
                <a:solidFill>
                  <a:srgbClr val="262626"/>
                </a:solidFill>
                <a:latin typeface="Arial" panose="020B0604020202020204" pitchFamily="34" charset="0"/>
                <a:cs typeface="Arial" panose="020B0604020202020204" pitchFamily="34" charset="0"/>
              </a:rPr>
              <a:t>;</a:t>
            </a: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400" dirty="0" err="1">
                <a:solidFill>
                  <a:srgbClr val="262626"/>
                </a:solidFill>
                <a:latin typeface="Arial" panose="020B0604020202020204" pitchFamily="34" charset="0"/>
                <a:cs typeface="Arial" panose="020B0604020202020204" pitchFamily="34" charset="0"/>
              </a:rPr>
              <a:t>əmlakın</a:t>
            </a:r>
            <a:r>
              <a:rPr lang="en-US" sz="1400" dirty="0">
                <a:solidFill>
                  <a:srgbClr val="262626"/>
                </a:solidFill>
                <a:latin typeface="Arial" panose="020B0604020202020204" pitchFamily="34" charset="0"/>
                <a:cs typeface="Arial" panose="020B0604020202020204" pitchFamily="34" charset="0"/>
              </a:rPr>
              <a:t> terror </a:t>
            </a:r>
            <a:r>
              <a:rPr lang="en-US" sz="1400" dirty="0" err="1">
                <a:solidFill>
                  <a:srgbClr val="262626"/>
                </a:solidFill>
                <a:latin typeface="Arial" panose="020B0604020202020204" pitchFamily="34" charset="0"/>
                <a:cs typeface="Arial" panose="020B0604020202020204" pitchFamily="34" charset="0"/>
              </a:rPr>
              <a:t>aktının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hazırlanmasında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təşkil</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olunmasında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törədilməsində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habelə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terrorçunun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terrorçu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qrupun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dəstənin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təşkilatın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maliyyələşdirilməsi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üçün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istifadə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olunacağı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ilə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bağlı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şübhə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belə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şübhə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üçün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kifayət</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qədər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əsaslar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yaradan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hallar</a:t>
            </a:r>
            <a:r>
              <a:rPr lang="az-Latn-AZ" sz="1400" dirty="0">
                <a:solidFill>
                  <a:srgbClr val="262626"/>
                </a:solidFill>
                <a:latin typeface="Arial" panose="020B0604020202020204" pitchFamily="34" charset="0"/>
                <a:cs typeface="Arial" panose="020B0604020202020204" pitchFamily="34" charset="0"/>
              </a:rPr>
              <a:t>.</a:t>
            </a:r>
          </a:p>
          <a:p>
            <a:pPr algn="just"/>
            <a:endParaRPr lang="az-Latn-AZ" sz="1400" dirty="0">
              <a:solidFill>
                <a:srgbClr val="262626"/>
              </a:solidFill>
              <a:latin typeface="Arial" panose="020B0604020202020204" pitchFamily="34" charset="0"/>
              <a:cs typeface="Arial" panose="020B0604020202020204" pitchFamily="34" charset="0"/>
            </a:endParaRPr>
          </a:p>
          <a:p>
            <a:pPr algn="just"/>
            <a:r>
              <a:rPr lang="az-Latn-AZ" sz="1600" i="1" dirty="0">
                <a:solidFill>
                  <a:srgbClr val="262626"/>
                </a:solidFill>
                <a:latin typeface="Arial" panose="020B0604020202020204" pitchFamily="34" charset="0"/>
                <a:cs typeface="Arial" panose="020B0604020202020204" pitchFamily="34" charset="0"/>
              </a:rPr>
              <a:t>M</a:t>
            </a:r>
            <a:r>
              <a:rPr lang="en-US" sz="1600" i="1" dirty="0" err="1">
                <a:solidFill>
                  <a:srgbClr val="262626"/>
                </a:solidFill>
                <a:latin typeface="Arial" panose="020B0604020202020204" pitchFamily="34" charset="0"/>
                <a:cs typeface="Arial" panose="020B0604020202020204" pitchFamily="34" charset="0"/>
              </a:rPr>
              <a:t>əbləğindən</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və</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ya</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şübhəlilik</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əsaslarının</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mövcud</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olub-olmamasından</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asılı</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olmayaraq</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aşağıdakı</a:t>
            </a:r>
            <a:r>
              <a:rPr lang="en-US" sz="1600" i="1" dirty="0">
                <a:solidFill>
                  <a:srgbClr val="262626"/>
                </a:solidFill>
                <a:latin typeface="Arial" panose="020B0604020202020204" pitchFamily="34" charset="0"/>
                <a:cs typeface="Arial" panose="020B0604020202020204" pitchFamily="34" charset="0"/>
              </a:rPr>
              <a:t> </a:t>
            </a:r>
            <a:r>
              <a:rPr lang="en-US" sz="1600" i="1" dirty="0" err="1">
                <a:solidFill>
                  <a:srgbClr val="262626"/>
                </a:solidFill>
                <a:latin typeface="Arial" panose="020B0604020202020204" pitchFamily="34" charset="0"/>
                <a:cs typeface="Arial" panose="020B0604020202020204" pitchFamily="34" charset="0"/>
              </a:rPr>
              <a:t>əməliyyatlar</a:t>
            </a:r>
            <a:r>
              <a:rPr lang="en-US" sz="1600" i="1" dirty="0">
                <a:solidFill>
                  <a:srgbClr val="262626"/>
                </a:solidFill>
                <a:latin typeface="Arial" panose="020B0604020202020204" pitchFamily="34" charset="0"/>
                <a:cs typeface="Arial" panose="020B0604020202020204" pitchFamily="34" charset="0"/>
              </a:rPr>
              <a:t>:</a:t>
            </a:r>
            <a:endParaRPr lang="az-Latn-AZ" sz="1600" i="1" dirty="0">
              <a:solidFill>
                <a:srgbClr val="262626"/>
              </a:solidFill>
              <a:latin typeface="Arial" panose="020B0604020202020204" pitchFamily="34" charset="0"/>
              <a:cs typeface="Arial" panose="020B0604020202020204" pitchFamily="34" charset="0"/>
            </a:endParaRPr>
          </a:p>
          <a:p>
            <a:pPr algn="just"/>
            <a:endParaRPr lang="az-Latn-AZ" sz="1600" i="1"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az-Latn-AZ" sz="1400" dirty="0">
                <a:solidFill>
                  <a:srgbClr val="262626"/>
                </a:solidFill>
                <a:latin typeface="Arial" panose="020B0604020202020204" pitchFamily="34" charset="0"/>
                <a:cs typeface="Arial" panose="020B0604020202020204" pitchFamily="34" charset="0"/>
              </a:rPr>
              <a:t>X</a:t>
            </a:r>
            <a:r>
              <a:rPr lang="en-US" sz="1400" dirty="0" err="1">
                <a:solidFill>
                  <a:srgbClr val="262626"/>
                </a:solidFill>
                <a:latin typeface="Arial" panose="020B0604020202020204" pitchFamily="34" charset="0"/>
                <a:cs typeface="Arial" panose="020B0604020202020204" pitchFamily="34" charset="0"/>
              </a:rPr>
              <a:t>arici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dövlətlərin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siyasi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nüfuzlu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şəxsləri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onların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yaxın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qohumları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yaxın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münasibətdə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olduğu</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şəxslər</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tərəfindən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həyata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keçirilən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istənilən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əməliyyatlar</a:t>
            </a:r>
            <a:r>
              <a:rPr lang="en-US" sz="1400" dirty="0">
                <a:solidFill>
                  <a:srgbClr val="262626"/>
                </a:solidFill>
                <a:latin typeface="Arial" panose="020B0604020202020204" pitchFamily="34" charset="0"/>
                <a:cs typeface="Arial" panose="020B0604020202020204" pitchFamily="34" charset="0"/>
              </a:rPr>
              <a:t>;</a:t>
            </a:r>
            <a:endParaRPr lang="az-Latn-AZ" sz="1400" dirty="0">
              <a:solidFill>
                <a:srgbClr val="262626"/>
              </a:solidFill>
              <a:latin typeface="Arial" panose="020B0604020202020204" pitchFamily="34" charset="0"/>
              <a:cs typeface="Arial" panose="020B0604020202020204" pitchFamily="34" charset="0"/>
            </a:endParaRPr>
          </a:p>
          <a:p>
            <a:pPr algn="just"/>
            <a:endParaRPr lang="az-Latn-AZ" sz="1400" dirty="0">
              <a:solidFill>
                <a:srgbClr val="26262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400" dirty="0">
                <a:solidFill>
                  <a:srgbClr val="262626"/>
                </a:solidFill>
                <a:latin typeface="Arial" panose="020B0604020202020204" pitchFamily="34" charset="0"/>
                <a:cs typeface="Arial" panose="020B0604020202020204" pitchFamily="34" charset="0"/>
              </a:rPr>
              <a:t>“</a:t>
            </a:r>
            <a:r>
              <a:rPr lang="en-US" sz="1400" dirty="0" err="1">
                <a:solidFill>
                  <a:srgbClr val="262626"/>
                </a:solidFill>
                <a:latin typeface="Arial" panose="020B0604020202020204" pitchFamily="34" charset="0"/>
                <a:cs typeface="Arial" panose="020B0604020202020204" pitchFamily="34" charset="0"/>
              </a:rPr>
              <a:t>Hədəfli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maliyyə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sanksiyaları</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haqqında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Azərbaycan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Respublikasının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Qanununa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uyğun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olaraq</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sanksiya</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tətbiq</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edilən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fiziki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şəxslərin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və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qurumların</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aktivləri</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ilə</a:t>
            </a:r>
            <a:r>
              <a:rPr lang="en-US" sz="1400" dirty="0">
                <a:solidFill>
                  <a:srgbClr val="262626"/>
                </a:solidFill>
                <a:latin typeface="Arial" panose="020B0604020202020204" pitchFamily="34" charset="0"/>
                <a:cs typeface="Arial" panose="020B0604020202020204" pitchFamily="34" charset="0"/>
              </a:rPr>
              <a:t> </a:t>
            </a:r>
            <a:r>
              <a:rPr lang="en-US" sz="1400" dirty="0" err="1">
                <a:solidFill>
                  <a:srgbClr val="262626"/>
                </a:solidFill>
                <a:latin typeface="Arial" panose="020B0604020202020204" pitchFamily="34" charset="0"/>
                <a:cs typeface="Arial" panose="020B0604020202020204" pitchFamily="34" charset="0"/>
              </a:rPr>
              <a:t>əməliyyatlar</a:t>
            </a:r>
            <a:r>
              <a:rPr lang="az-Latn-AZ" sz="1400" dirty="0">
                <a:solidFill>
                  <a:srgbClr val="262626"/>
                </a:solidFill>
                <a:latin typeface="Arial" panose="020B0604020202020204" pitchFamily="34" charset="0"/>
                <a:cs typeface="Arial" panose="020B0604020202020204" pitchFamily="34" charset="0"/>
              </a:rPr>
              <a:t>.</a:t>
            </a:r>
          </a:p>
          <a:p>
            <a:pPr algn="just"/>
            <a:endParaRPr lang="az-Latn-AZ" sz="1400" dirty="0">
              <a:solidFill>
                <a:srgbClr val="262626"/>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C0FDA92-B662-412C-A734-A1B5ECFC720C}"/>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8" name="Picture 7">
            <a:extLst>
              <a:ext uri="{FF2B5EF4-FFF2-40B4-BE49-F238E27FC236}">
                <a16:creationId xmlns:a16="http://schemas.microsoft.com/office/drawing/2014/main" id="{6D27F8A2-259C-48A9-A232-46F095BF7955}"/>
              </a:ext>
            </a:extLst>
          </p:cNvPr>
          <p:cNvPicPr>
            <a:picLocks noChangeAspect="1"/>
          </p:cNvPicPr>
          <p:nvPr/>
        </p:nvPicPr>
        <p:blipFill>
          <a:blip r:embed="rId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57092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795D7E-F10C-4B70-B5E5-53DF1F91B73F}"/>
              </a:ext>
            </a:extLst>
          </p:cNvPr>
          <p:cNvSpPr/>
          <p:nvPr/>
        </p:nvSpPr>
        <p:spPr>
          <a:xfrm>
            <a:off x="1307691" y="0"/>
            <a:ext cx="10687664" cy="1138773"/>
          </a:xfrm>
          <a:prstGeom prst="rect">
            <a:avLst/>
          </a:prstGeom>
          <a:noFill/>
        </p:spPr>
        <p:txBody>
          <a:bodyPr wrap="square" lIns="91440" tIns="45720" rIns="91440" bIns="45720">
            <a:spAutoFit/>
          </a:bodyPr>
          <a:lstStyle/>
          <a:p>
            <a:pPr algn="ctr"/>
            <a:endParaRPr lang="az-Latn-AZ" sz="3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az-Latn-AZ"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 Əsas risk kateqoriyaları</a:t>
            </a:r>
            <a:endParaRPr lang="en-US"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CF1108F9-493E-4E66-997C-D2AE1C3FF253}"/>
              </a:ext>
            </a:extLst>
          </p:cNvPr>
          <p:cNvGraphicFramePr/>
          <p:nvPr>
            <p:extLst>
              <p:ext uri="{D42A27DB-BD31-4B8C-83A1-F6EECF244321}">
                <p14:modId xmlns:p14="http://schemas.microsoft.com/office/powerpoint/2010/main" val="2672889857"/>
              </p:ext>
            </p:extLst>
          </p:nvPr>
        </p:nvGraphicFramePr>
        <p:xfrm>
          <a:off x="2032000" y="1200329"/>
          <a:ext cx="8128000" cy="4938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79EAEE5E-A1BB-425C-8746-343307953724}"/>
              </a:ext>
            </a:extLst>
          </p:cNvPr>
          <p:cNvGraphicFramePr/>
          <p:nvPr>
            <p:extLst>
              <p:ext uri="{D42A27DB-BD31-4B8C-83A1-F6EECF244321}">
                <p14:modId xmlns:p14="http://schemas.microsoft.com/office/powerpoint/2010/main" val="1896642290"/>
              </p:ext>
            </p:extLst>
          </p:nvPr>
        </p:nvGraphicFramePr>
        <p:xfrm>
          <a:off x="2032000" y="1359854"/>
          <a:ext cx="9589729" cy="47784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a:extLst>
              <a:ext uri="{FF2B5EF4-FFF2-40B4-BE49-F238E27FC236}">
                <a16:creationId xmlns:a16="http://schemas.microsoft.com/office/drawing/2014/main" id="{C13831AE-0F30-48D0-9957-EE9B82577D00}"/>
              </a:ext>
            </a:extLst>
          </p:cNvPr>
          <p:cNvPicPr>
            <a:picLocks noChangeAspect="1"/>
          </p:cNvPicPr>
          <p:nvPr/>
        </p:nvPicPr>
        <p:blipFill>
          <a:blip r:embed="rId12"/>
          <a:stretch>
            <a:fillRect/>
          </a:stretch>
        </p:blipFill>
        <p:spPr>
          <a:xfrm>
            <a:off x="1917289" y="127819"/>
            <a:ext cx="1160205" cy="979104"/>
          </a:xfrm>
          <a:prstGeom prst="rect">
            <a:avLst/>
          </a:prstGeom>
        </p:spPr>
      </p:pic>
      <p:pic>
        <p:nvPicPr>
          <p:cNvPr id="10" name="Picture 9">
            <a:extLst>
              <a:ext uri="{FF2B5EF4-FFF2-40B4-BE49-F238E27FC236}">
                <a16:creationId xmlns:a16="http://schemas.microsoft.com/office/drawing/2014/main" id="{BAD10F7B-36A8-4C25-BE95-FD0C26E93926}"/>
              </a:ext>
            </a:extLst>
          </p:cNvPr>
          <p:cNvPicPr>
            <a:picLocks noChangeAspect="1"/>
          </p:cNvPicPr>
          <p:nvPr/>
        </p:nvPicPr>
        <p:blipFill>
          <a:blip r:embed="rId1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59597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720080-2049-49E4-BFC4-1C8DD665869A}"/>
              </a:ext>
            </a:extLst>
          </p:cNvPr>
          <p:cNvSpPr/>
          <p:nvPr/>
        </p:nvSpPr>
        <p:spPr>
          <a:xfrm>
            <a:off x="1720646" y="184806"/>
            <a:ext cx="10186219" cy="646331"/>
          </a:xfrm>
          <a:prstGeom prst="rect">
            <a:avLst/>
          </a:prstGeom>
          <a:noFill/>
        </p:spPr>
        <p:txBody>
          <a:bodyPr wrap="square" lIns="91440" tIns="45720" rIns="91440" bIns="45720">
            <a:spAutoFit/>
          </a:bodyPr>
          <a:lstStyle/>
          <a:p>
            <a:pPr lvl="0"/>
            <a:r>
              <a:rPr lang="az-Latn-AZ" sz="3600" b="1" i="1" dirty="0">
                <a:latin typeface="Arial" panose="020B0604020202020204" pitchFamily="34" charset="0"/>
                <a:cs typeface="Arial" panose="020B0604020202020204" pitchFamily="34" charset="0"/>
              </a:rPr>
              <a:t>					</a:t>
            </a:r>
            <a:r>
              <a:rPr lang="az-Latn-AZ" sz="3200" b="1" dirty="0">
                <a:latin typeface="Arial" panose="020B0604020202020204" pitchFamily="34" charset="0"/>
                <a:cs typeface="Arial" panose="020B0604020202020204" pitchFamily="34" charset="0"/>
              </a:rPr>
              <a:t>4.1. Müştəri riskləri</a:t>
            </a:r>
            <a:endParaRPr lang="en-US" sz="32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F732D71-5531-470A-A2FB-C16480C7E8F4}"/>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9" name="Picture 8">
            <a:extLst>
              <a:ext uri="{FF2B5EF4-FFF2-40B4-BE49-F238E27FC236}">
                <a16:creationId xmlns:a16="http://schemas.microsoft.com/office/drawing/2014/main" id="{93DFD809-CF89-4F12-B847-6C10761ADA2C}"/>
              </a:ext>
            </a:extLst>
          </p:cNvPr>
          <p:cNvPicPr>
            <a:picLocks noChangeAspect="1"/>
          </p:cNvPicPr>
          <p:nvPr/>
        </p:nvPicPr>
        <p:blipFill>
          <a:blip r:embed="rId3"/>
          <a:stretch>
            <a:fillRect/>
          </a:stretch>
        </p:blipFill>
        <p:spPr>
          <a:xfrm>
            <a:off x="10595776" y="176264"/>
            <a:ext cx="1032198" cy="930659"/>
          </a:xfrm>
          <a:prstGeom prst="rect">
            <a:avLst/>
          </a:prstGeom>
        </p:spPr>
      </p:pic>
      <p:sp>
        <p:nvSpPr>
          <p:cNvPr id="2" name="Rectangle 1">
            <a:extLst>
              <a:ext uri="{FF2B5EF4-FFF2-40B4-BE49-F238E27FC236}">
                <a16:creationId xmlns:a16="http://schemas.microsoft.com/office/drawing/2014/main" id="{53719DA6-D483-4F9A-BBCE-83E15DB5984C}"/>
              </a:ext>
            </a:extLst>
          </p:cNvPr>
          <p:cNvSpPr/>
          <p:nvPr/>
        </p:nvSpPr>
        <p:spPr>
          <a:xfrm>
            <a:off x="1818968" y="1641986"/>
            <a:ext cx="10186219" cy="443198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az-Latn-AZ" sz="1600" dirty="0">
                <a:latin typeface="Arial" panose="020B0604020202020204" pitchFamily="34" charset="0"/>
                <a:cs typeface="Arial" panose="020B0604020202020204" pitchFamily="34" charset="0"/>
              </a:rPr>
              <a:t>İ</a:t>
            </a:r>
            <a:r>
              <a:rPr lang="en-US" sz="1600" dirty="0" err="1">
                <a:latin typeface="Arial" panose="020B0604020202020204" pitchFamily="34" charset="0"/>
                <a:cs typeface="Arial" panose="020B0604020202020204" pitchFamily="34" charset="0"/>
              </a:rPr>
              <a:t>şgüzar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münasibətlər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müştəri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tərəfindən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qeyri-adi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qaydada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yaradıldıqda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davam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etdirildikdə</a:t>
            </a:r>
            <a:r>
              <a:rPr lang="az-Latn-AZ" sz="1600" dirty="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Ø"/>
            </a:pPr>
            <a:r>
              <a:rPr lang="az-Latn-AZ" sz="1600" dirty="0">
                <a:latin typeface="Arial" panose="020B0604020202020204" pitchFamily="34" charset="0"/>
                <a:cs typeface="Arial" panose="020B0604020202020204" pitchFamily="34" charset="0"/>
              </a:rPr>
              <a:t>Qeyri-rezident müştərilər;</a:t>
            </a:r>
          </a:p>
          <a:p>
            <a:pPr marL="285750" indent="-285750" algn="just">
              <a:lnSpc>
                <a:spcPct val="150000"/>
              </a:lnSpc>
              <a:buFont typeface="Wingdings" panose="05000000000000000000" pitchFamily="2" charset="2"/>
              <a:buChar char="Ø"/>
            </a:pPr>
            <a:r>
              <a:rPr lang="az-Latn-AZ" sz="1600" dirty="0">
                <a:latin typeface="Arial" panose="020B0604020202020204" pitchFamily="34" charset="0"/>
                <a:cs typeface="Arial" panose="020B0604020202020204" pitchFamily="34" charset="0"/>
              </a:rPr>
              <a:t>Ş</a:t>
            </a:r>
            <a:r>
              <a:rPr lang="en-US" sz="1600" dirty="0" err="1">
                <a:latin typeface="Arial" panose="020B0604020202020204" pitchFamily="34" charset="0"/>
                <a:cs typeface="Arial" panose="020B0604020202020204" pitchFamily="34" charset="0"/>
              </a:rPr>
              <a:t>übhəli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əməliyyat</a:t>
            </a:r>
            <a:r>
              <a:rPr lang="en-US" sz="1600" dirty="0">
                <a:latin typeface="Arial" panose="020B0604020202020204" pitchFamily="34" charset="0"/>
                <a:cs typeface="Arial" panose="020B0604020202020204" pitchFamily="34" charset="0"/>
              </a:rPr>
              <a:t>(lar) </a:t>
            </a:r>
            <a:r>
              <a:rPr lang="en-US" sz="1600" dirty="0" err="1">
                <a:latin typeface="Arial" panose="020B0604020202020204" pitchFamily="34" charset="0"/>
                <a:cs typeface="Arial" panose="020B0604020202020204" pitchFamily="34" charset="0"/>
              </a:rPr>
              <a:t>həyata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keçirmiş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müştərilər</a:t>
            </a:r>
            <a:r>
              <a:rPr lang="en-US" sz="1600" dirty="0">
                <a:latin typeface="Arial" panose="020B0604020202020204" pitchFamily="34" charset="0"/>
                <a:cs typeface="Arial" panose="020B0604020202020204" pitchFamily="34" charset="0"/>
              </a:rPr>
              <a:t>;</a:t>
            </a:r>
            <a:endParaRPr lang="az-Latn-AZ"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600" dirty="0">
                <a:latin typeface="Arial" panose="020B0604020202020204" pitchFamily="34" charset="0"/>
                <a:cs typeface="Arial" panose="020B0604020202020204" pitchFamily="34" charset="0"/>
              </a:rPr>
              <a:t>H</a:t>
            </a:r>
            <a:r>
              <a:rPr lang="en-US" sz="1600" dirty="0" err="1">
                <a:latin typeface="Arial" panose="020B0604020202020204" pitchFamily="34" charset="0"/>
                <a:cs typeface="Arial" panose="020B0604020202020204" pitchFamily="34" charset="0"/>
              </a:rPr>
              <a:t>esablarından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başqalarının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məqsədləri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üçün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istifadə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olunan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şəxslər</a:t>
            </a:r>
            <a:r>
              <a:rPr lang="az-Latn-AZ" sz="1600" dirty="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Ø"/>
            </a:pPr>
            <a:r>
              <a:rPr lang="az-Latn-AZ" sz="1600" dirty="0">
                <a:latin typeface="Arial" panose="020B0604020202020204" pitchFamily="34" charset="0"/>
                <a:cs typeface="Arial" panose="020B0604020202020204" pitchFamily="34" charset="0"/>
              </a:rPr>
              <a:t>Nağd vəsaitlərdən mütəmadi qaydada istifadə edən (istifadəni nəzərdə tutan) sahibkarlıq fəaliyyəti;</a:t>
            </a:r>
          </a:p>
          <a:p>
            <a:pPr marL="285750" indent="-285750" algn="just">
              <a:lnSpc>
                <a:spcPct val="150000"/>
              </a:lnSpc>
              <a:buFont typeface="Wingdings" panose="05000000000000000000" pitchFamily="2" charset="2"/>
              <a:buChar char="Ø"/>
            </a:pPr>
            <a:r>
              <a:rPr lang="az-Latn-AZ" sz="1600" dirty="0">
                <a:latin typeface="Arial" panose="020B0604020202020204" pitchFamily="34" charset="0"/>
                <a:cs typeface="Arial" panose="020B0604020202020204" pitchFamily="34" charset="0"/>
              </a:rPr>
              <a:t>Həqiqi sahibi gizlətmək üçün vasitəçilərdən və ya hüquqi şəxslərdən istifadə, o cümlədən müştərinin müvafiq daşınmaz əmlak ilə əlaqədar hər hansı sənəddə öz adının qeyd </a:t>
            </a:r>
            <a:r>
              <a:rPr lang="az-Latn-AZ" sz="1600" dirty="0" err="1">
                <a:latin typeface="Arial" panose="020B0604020202020204" pitchFamily="34" charset="0"/>
                <a:cs typeface="Arial" panose="020B0604020202020204" pitchFamily="34" charset="0"/>
              </a:rPr>
              <a:t>edilməsindən</a:t>
            </a:r>
            <a:r>
              <a:rPr lang="az-Latn-AZ" sz="1600" dirty="0">
                <a:latin typeface="Arial" panose="020B0604020202020204" pitchFamily="34" charset="0"/>
                <a:cs typeface="Arial" panose="020B0604020202020204" pitchFamily="34" charset="0"/>
              </a:rPr>
              <a:t> imtina etməsi;</a:t>
            </a:r>
          </a:p>
          <a:p>
            <a:pPr marL="285750" indent="-285750" algn="just">
              <a:lnSpc>
                <a:spcPct val="150000"/>
              </a:lnSpc>
              <a:buFont typeface="Wingdings" panose="05000000000000000000" pitchFamily="2" charset="2"/>
              <a:buChar char="Ø"/>
            </a:pPr>
            <a:r>
              <a:rPr lang="az-Latn-AZ" sz="1600" dirty="0">
                <a:latin typeface="Arial" panose="020B0604020202020204" pitchFamily="34" charset="0"/>
                <a:cs typeface="Arial" panose="020B0604020202020204" pitchFamily="34" charset="0"/>
              </a:rPr>
              <a:t>Müştəri profilinin əmlakın dəyəri ilə bağlı əməliyyata uyğun </a:t>
            </a:r>
            <a:r>
              <a:rPr lang="az-Latn-AZ" sz="1600" dirty="0" err="1">
                <a:latin typeface="Arial" panose="020B0604020202020204" pitchFamily="34" charset="0"/>
                <a:cs typeface="Arial" panose="020B0604020202020204" pitchFamily="34" charset="0"/>
              </a:rPr>
              <a:t>gəlməməsi</a:t>
            </a:r>
            <a:r>
              <a:rPr lang="az-Latn-AZ"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az-Latn-AZ" sz="1600" dirty="0">
                <a:solidFill>
                  <a:srgbClr val="212529"/>
                </a:solidFill>
                <a:latin typeface="Arial" panose="020B0604020202020204" pitchFamily="34" charset="0"/>
                <a:cs typeface="Arial" panose="020B0604020202020204" pitchFamily="34" charset="0"/>
              </a:rPr>
              <a:t>Siyasi nüfuzlu şəxslər, onların yaxın qohumları və ya yaxın münasibətdə olduğu şəxslər;</a:t>
            </a:r>
          </a:p>
          <a:p>
            <a:pPr marL="285750" indent="-285750" algn="just">
              <a:lnSpc>
                <a:spcPct val="150000"/>
              </a:lnSpc>
              <a:buFont typeface="Wingdings" panose="05000000000000000000" pitchFamily="2" charset="2"/>
              <a:buChar char="Ø"/>
            </a:pPr>
            <a:r>
              <a:rPr lang="az-Latn-AZ" sz="1600" dirty="0">
                <a:latin typeface="Arial" panose="020B0604020202020204" pitchFamily="34" charset="0"/>
                <a:cs typeface="Arial" panose="020B0604020202020204" pitchFamily="34" charset="0"/>
              </a:rPr>
              <a:t>R</a:t>
            </a:r>
            <a:r>
              <a:rPr lang="en-US" sz="1600" dirty="0" err="1">
                <a:latin typeface="Arial" panose="020B0604020202020204" pitchFamily="34" charset="0"/>
                <a:cs typeface="Arial" panose="020B0604020202020204" pitchFamily="34" charset="0"/>
              </a:rPr>
              <a:t>isk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qiymətləndirməsi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nəticəsində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yüksək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riskli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hesab</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edilən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digər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müştərilər</a:t>
            </a:r>
            <a:r>
              <a:rPr lang="az-Latn-AZ" sz="1600" dirty="0">
                <a:latin typeface="Arial" panose="020B0604020202020204" pitchFamily="34" charset="0"/>
                <a:cs typeface="Arial" panose="020B0604020202020204" pitchFamily="34" charset="0"/>
              </a:rPr>
              <a:t>.</a:t>
            </a:r>
            <a:endParaRPr lang="az-Latn-AZ" sz="1600" dirty="0">
              <a:solidFill>
                <a:srgbClr val="212529"/>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716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720080-2049-49E4-BFC4-1C8DD665869A}"/>
              </a:ext>
            </a:extLst>
          </p:cNvPr>
          <p:cNvSpPr/>
          <p:nvPr/>
        </p:nvSpPr>
        <p:spPr>
          <a:xfrm>
            <a:off x="1946787" y="420780"/>
            <a:ext cx="10019071" cy="646331"/>
          </a:xfrm>
          <a:prstGeom prst="rect">
            <a:avLst/>
          </a:prstGeom>
          <a:noFill/>
        </p:spPr>
        <p:txBody>
          <a:bodyPr wrap="square" lIns="91440" tIns="45720" rIns="91440" bIns="45720">
            <a:spAutoFit/>
          </a:bodyPr>
          <a:lstStyle/>
          <a:p>
            <a:r>
              <a:rPr lang="ru-RU" sz="3600" b="1" i="1" dirty="0">
                <a:latin typeface="Arial" panose="020B0604020202020204" pitchFamily="34" charset="0"/>
                <a:cs typeface="Arial" panose="020B0604020202020204" pitchFamily="34" charset="0"/>
              </a:rPr>
              <a:t>					</a:t>
            </a:r>
            <a:r>
              <a:rPr lang="az-Latn-AZ" sz="3200" b="1" dirty="0">
                <a:latin typeface="Arial" panose="020B0604020202020204" pitchFamily="34" charset="0"/>
                <a:cs typeface="Arial" panose="020B0604020202020204" pitchFamily="34" charset="0"/>
              </a:rPr>
              <a:t>4.2. Əməliyyat riskləri</a:t>
            </a:r>
            <a:endParaRPr lang="en-US" sz="3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51E3765-4039-449D-B13A-5047FB2E1EB2}"/>
              </a:ext>
            </a:extLst>
          </p:cNvPr>
          <p:cNvSpPr/>
          <p:nvPr/>
        </p:nvSpPr>
        <p:spPr>
          <a:xfrm>
            <a:off x="1248695" y="1705550"/>
            <a:ext cx="10785988" cy="4278094"/>
          </a:xfrm>
          <a:prstGeom prst="rect">
            <a:avLst/>
          </a:prstGeom>
        </p:spPr>
        <p:txBody>
          <a:bodyPr wrap="square">
            <a:spAutoFit/>
          </a:bodyPr>
          <a:lstStyle/>
          <a:p>
            <a:pPr marL="285750" lvl="0" indent="-285750" algn="just">
              <a:buFont typeface="Wingdings" panose="05000000000000000000" pitchFamily="2" charset="2"/>
              <a:buChar char="§"/>
            </a:pPr>
            <a:endParaRPr lang="ru-RU" sz="17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
            </a:pPr>
            <a:r>
              <a:rPr lang="az-Latn-AZ" sz="1700" b="1" dirty="0">
                <a:latin typeface="Arial" panose="020B0604020202020204" pitchFamily="34" charset="0"/>
                <a:cs typeface="Arial" panose="020B0604020202020204" pitchFamily="34" charset="0"/>
              </a:rPr>
              <a:t>Əmlakın dəyərinin qeyri-adekvat şəkildə yuxarı/aşağı qiymətləndirilməsi ilə müşahidə olunan əməliyyatlar</a:t>
            </a:r>
            <a:r>
              <a:rPr lang="az-Latn-AZ" sz="1700" dirty="0">
                <a:latin typeface="Arial" panose="020B0604020202020204" pitchFamily="34" charset="0"/>
                <a:cs typeface="Arial" panose="020B0604020202020204" pitchFamily="34" charset="0"/>
              </a:rPr>
              <a:t> - daşınmaz əmlakın qiymətini manipulyasiya etmək kifayət qədər asan olduğundan sövdələşmə ilə əmlak həddindən artıq yüksək və ya aşağı qiymətləndirilə bilər. Əmlakın dəyərindən aşağı qiymətlə göstərilməsi </a:t>
            </a:r>
            <a:r>
              <a:rPr lang="az-Latn-AZ" sz="1700" dirty="0" err="1">
                <a:latin typeface="Arial" panose="020B0604020202020204" pitchFamily="34" charset="0"/>
                <a:cs typeface="Arial" panose="020B0604020202020204" pitchFamily="34" charset="0"/>
              </a:rPr>
              <a:t>alqı</a:t>
            </a:r>
            <a:r>
              <a:rPr lang="az-Latn-AZ" sz="1700" dirty="0">
                <a:latin typeface="Arial" panose="020B0604020202020204" pitchFamily="34" charset="0"/>
                <a:cs typeface="Arial" panose="020B0604020202020204" pitchFamily="34" charset="0"/>
              </a:rPr>
              <a:t>-satqı müqaviləsində faktiki alış qiymətindən aşağı olan dəyərin qeyd </a:t>
            </a:r>
            <a:r>
              <a:rPr lang="az-Latn-AZ" sz="1700" dirty="0" err="1">
                <a:latin typeface="Arial" panose="020B0604020202020204" pitchFamily="34" charset="0"/>
                <a:cs typeface="Arial" panose="020B0604020202020204" pitchFamily="34" charset="0"/>
              </a:rPr>
              <a:t>edilməsini</a:t>
            </a:r>
            <a:r>
              <a:rPr lang="az-Latn-AZ" sz="1700" dirty="0">
                <a:latin typeface="Arial" panose="020B0604020202020204" pitchFamily="34" charset="0"/>
                <a:cs typeface="Arial" panose="020B0604020202020204" pitchFamily="34" charset="0"/>
              </a:rPr>
              <a:t>, yuxarı qiymətlə göstərilməsi </a:t>
            </a:r>
            <a:r>
              <a:rPr lang="az-Latn-AZ" sz="1700" dirty="0" err="1">
                <a:latin typeface="Arial" panose="020B0604020202020204" pitchFamily="34" charset="0"/>
                <a:cs typeface="Arial" panose="020B0604020202020204" pitchFamily="34" charset="0"/>
              </a:rPr>
              <a:t>alqı</a:t>
            </a:r>
            <a:r>
              <a:rPr lang="az-Latn-AZ" sz="1700" dirty="0">
                <a:latin typeface="Arial" panose="020B0604020202020204" pitchFamily="34" charset="0"/>
                <a:cs typeface="Arial" panose="020B0604020202020204" pitchFamily="34" charset="0"/>
              </a:rPr>
              <a:t>-satqı müqaviləsində faktiki alış qiymətindən yuxarı olan dəyərin qeyd </a:t>
            </a:r>
            <a:r>
              <a:rPr lang="az-Latn-AZ" sz="1700" dirty="0" err="1">
                <a:latin typeface="Arial" panose="020B0604020202020204" pitchFamily="34" charset="0"/>
                <a:cs typeface="Arial" panose="020B0604020202020204" pitchFamily="34" charset="0"/>
              </a:rPr>
              <a:t>edilməsini</a:t>
            </a:r>
            <a:r>
              <a:rPr lang="az-Latn-AZ" sz="1700" dirty="0">
                <a:latin typeface="Arial" panose="020B0604020202020204" pitchFamily="34" charset="0"/>
                <a:cs typeface="Arial" panose="020B0604020202020204" pitchFamily="34" charset="0"/>
              </a:rPr>
              <a:t> nəzərdə tutur. Müqavilə qiyməti ilə onun həqiqi dəyəri arasındakı fərq isə alıcı tərəfindən qeyri-qanuni vəsaitlərdən istifadə etməklə satıcıya gizli (nağd) şəkildə ödənilir;</a:t>
            </a:r>
          </a:p>
          <a:p>
            <a:pPr lvl="0" algn="just"/>
            <a:endParaRPr lang="en-US" sz="17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
            </a:pPr>
            <a:r>
              <a:rPr lang="az-Latn-AZ" sz="1700" b="1" dirty="0">
                <a:latin typeface="Arial" panose="020B0604020202020204" pitchFamily="34" charset="0"/>
                <a:cs typeface="Arial" panose="020B0604020202020204" pitchFamily="34" charset="0"/>
              </a:rPr>
              <a:t>Əmlakın qısa müddət ərzində təkrar satılması ilə müşahidə olunan əməliyyatlar </a:t>
            </a:r>
            <a:r>
              <a:rPr lang="az-Latn-AZ" sz="1700" dirty="0">
                <a:latin typeface="Arial" panose="020B0604020202020204" pitchFamily="34" charset="0"/>
                <a:cs typeface="Arial" panose="020B0604020202020204" pitchFamily="34" charset="0"/>
              </a:rPr>
              <a:t>- bir neçə əmlakın eyni vaxtda alınıb-satılması, təkrar satılması və ya dəyişdirilməsi və ya qısa müddət ərzində eyni daşınmaz əmlakla əvvəlki əməliyyatdan əhəmiyyətli dərəcədə fərqlənən qiymət üzrə (əgər bu fərq daşınmaz əmlak bazarında qiymətlərin artması və ya azalması ilə bağlı deyildirsə) yeni əməliyyatın həyata keçirilməsi;</a:t>
            </a:r>
          </a:p>
          <a:p>
            <a:pPr lvl="0" algn="just"/>
            <a:endParaRPr lang="en-US" sz="17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
            </a:pPr>
            <a:r>
              <a:rPr lang="az-Latn-AZ" sz="1700" dirty="0">
                <a:latin typeface="Arial" panose="020B0604020202020204" pitchFamily="34" charset="0"/>
                <a:cs typeface="Arial" panose="020B0604020202020204" pitchFamily="34" charset="0"/>
              </a:rPr>
              <a:t>Təcili satış zamanı qeyri-adi olaraq irihəcmli olan nağd pulun birbaşa olaraq alıcı və satıcı arasında mübadiləsi.</a:t>
            </a:r>
            <a:endParaRPr lang="en-US" sz="17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8E1ADA5-C028-49A7-BDD1-7282B65087DB}"/>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11" name="Picture 10">
            <a:extLst>
              <a:ext uri="{FF2B5EF4-FFF2-40B4-BE49-F238E27FC236}">
                <a16:creationId xmlns:a16="http://schemas.microsoft.com/office/drawing/2014/main" id="{F36BD619-4969-48EF-8E1B-356632F00317}"/>
              </a:ext>
            </a:extLst>
          </p:cNvPr>
          <p:cNvPicPr>
            <a:picLocks noChangeAspect="1"/>
          </p:cNvPicPr>
          <p:nvPr/>
        </p:nvPicPr>
        <p:blipFill>
          <a:blip r:embed="rId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207605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720080-2049-49E4-BFC4-1C8DD665869A}"/>
              </a:ext>
            </a:extLst>
          </p:cNvPr>
          <p:cNvSpPr/>
          <p:nvPr/>
        </p:nvSpPr>
        <p:spPr>
          <a:xfrm>
            <a:off x="1779638" y="514329"/>
            <a:ext cx="10186219" cy="584775"/>
          </a:xfrm>
          <a:prstGeom prst="rect">
            <a:avLst/>
          </a:prstGeom>
          <a:noFill/>
        </p:spPr>
        <p:txBody>
          <a:bodyPr wrap="square" lIns="91440" tIns="45720" rIns="91440" bIns="45720">
            <a:spAutoFit/>
          </a:bodyPr>
          <a:lstStyle/>
          <a:p>
            <a:pPr algn="ctr"/>
            <a:r>
              <a:rPr lang="az-Latn-AZ" sz="3200" b="1" dirty="0">
                <a:latin typeface="Arial" panose="020B0604020202020204" pitchFamily="34" charset="0"/>
                <a:cs typeface="Arial" panose="020B0604020202020204" pitchFamily="34" charset="0"/>
              </a:rPr>
              <a:t>4.3. Coğrafi risklər</a:t>
            </a:r>
            <a:endParaRPr lang="en-US" sz="3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D4AD56E-5343-49B0-AE2A-2260B0D24674}"/>
              </a:ext>
            </a:extLst>
          </p:cNvPr>
          <p:cNvSpPr/>
          <p:nvPr/>
        </p:nvSpPr>
        <p:spPr>
          <a:xfrm>
            <a:off x="1691146" y="933219"/>
            <a:ext cx="10274710" cy="2099101"/>
          </a:xfrm>
          <a:prstGeom prst="rect">
            <a:avLst/>
          </a:prstGeom>
        </p:spPr>
        <p:txBody>
          <a:bodyPr wrap="square">
            <a:spAutoFit/>
          </a:bodyPr>
          <a:lstStyle/>
          <a:p>
            <a:pPr algn="just">
              <a:lnSpc>
                <a:spcPct val="150000"/>
              </a:lnSpc>
              <a:spcAft>
                <a:spcPts val="800"/>
              </a:spcAft>
            </a:pPr>
            <a:endParaRPr lang="az-Latn-AZ" sz="1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az-Latn-AZ" sz="1400" dirty="0">
                <a:latin typeface="Arial" panose="020B0604020202020204" pitchFamily="34" charset="0"/>
                <a:ea typeface="Calibri" panose="020F0502020204030204" pitchFamily="34" charset="0"/>
                <a:cs typeface="Times New Roman" panose="02020603050405020304" pitchFamily="18" charset="0"/>
              </a:rPr>
              <a:t>Əmlakın leqallaşdırılmasına qarşı mübarizədə coğrafi risklər nəzərə alınmalı əsas amillərdən biridir. Bu riskləri anlamaq və güclü nəzarəti həyata keçirmək </a:t>
            </a:r>
            <a:r>
              <a:rPr lang="az-Latn-AZ" sz="1400" dirty="0" err="1">
                <a:latin typeface="Arial" panose="020B0604020202020204" pitchFamily="34" charset="0"/>
                <a:ea typeface="Calibri" panose="020F0502020204030204" pitchFamily="34" charset="0"/>
                <a:cs typeface="Times New Roman" panose="02020603050405020304" pitchFamily="18" charset="0"/>
              </a:rPr>
              <a:t>rieltorlara</a:t>
            </a:r>
            <a:r>
              <a:rPr lang="az-Latn-AZ" sz="1400" dirty="0">
                <a:latin typeface="Arial" panose="020B0604020202020204" pitchFamily="34" charset="0"/>
                <a:ea typeface="Calibri" panose="020F0502020204030204" pitchFamily="34" charset="0"/>
                <a:cs typeface="Times New Roman" panose="02020603050405020304" pitchFamily="18" charset="0"/>
              </a:rPr>
              <a:t> əmlakın leqallaşdırılması fəaliyyətlərində iştirak etməkdən çəkinməyə və bizneslərinin bütövlüyünü qorumağa kömək edəcəkdir. Coğrafi ərazilər və digər ölkələrlə, o cümlədən hüquqi və fiziki şəxslərin mənşəyi ilə bağlı risklər müəyyən edilərkən </a:t>
            </a:r>
            <a:r>
              <a:rPr lang="az-Latn-AZ" sz="1400" dirty="0" err="1">
                <a:latin typeface="Arial" panose="020B0604020202020204" pitchFamily="34" charset="0"/>
                <a:ea typeface="Calibri" panose="020F0502020204030204" pitchFamily="34" charset="0"/>
                <a:cs typeface="Times New Roman" panose="02020603050405020304" pitchFamily="18" charset="0"/>
              </a:rPr>
              <a:t>rieltorlar</a:t>
            </a:r>
            <a:r>
              <a:rPr lang="az-Latn-AZ" sz="1400" dirty="0">
                <a:latin typeface="Arial" panose="020B0604020202020204" pitchFamily="34" charset="0"/>
                <a:ea typeface="Calibri" panose="020F0502020204030204" pitchFamily="34" charset="0"/>
                <a:cs typeface="Times New Roman" panose="02020603050405020304" pitchFamily="18" charset="0"/>
              </a:rPr>
              <a:t> və digər aidiyyəti şəxslər aşağıdakı coğrafi amilləri nəzərə alaraq yüksək riskin olub-</a:t>
            </a:r>
            <a:r>
              <a:rPr lang="az-Latn-AZ" sz="1400" dirty="0" err="1">
                <a:latin typeface="Arial" panose="020B0604020202020204" pitchFamily="34" charset="0"/>
                <a:ea typeface="Calibri" panose="020F0502020204030204" pitchFamily="34" charset="0"/>
                <a:cs typeface="Times New Roman" panose="02020603050405020304" pitchFamily="18" charset="0"/>
              </a:rPr>
              <a:t>olmadığını</a:t>
            </a:r>
            <a:r>
              <a:rPr lang="az-Latn-AZ" sz="1400" dirty="0">
                <a:latin typeface="Arial" panose="020B0604020202020204" pitchFamily="34" charset="0"/>
                <a:ea typeface="Calibri" panose="020F0502020204030204" pitchFamily="34" charset="0"/>
                <a:cs typeface="Times New Roman" panose="02020603050405020304" pitchFamily="18" charset="0"/>
              </a:rPr>
              <a:t> müəyyən </a:t>
            </a:r>
            <a:r>
              <a:rPr lang="az-Latn-AZ" sz="1400" dirty="0" err="1">
                <a:latin typeface="Arial" panose="020B0604020202020204" pitchFamily="34" charset="0"/>
                <a:ea typeface="Calibri" panose="020F0502020204030204" pitchFamily="34" charset="0"/>
                <a:cs typeface="Times New Roman" panose="02020603050405020304" pitchFamily="18" charset="0"/>
              </a:rPr>
              <a:t>etməlidirlər</a:t>
            </a:r>
            <a:r>
              <a:rPr lang="az-Latn-AZ" sz="1400" dirty="0">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874A0EF-553F-4C3E-844E-E98F220B2CEE}"/>
              </a:ext>
            </a:extLst>
          </p:cNvPr>
          <p:cNvSpPr/>
          <p:nvPr/>
        </p:nvSpPr>
        <p:spPr>
          <a:xfrm>
            <a:off x="1691146" y="3745983"/>
            <a:ext cx="10176387" cy="738664"/>
          </a:xfrm>
          <a:prstGeom prst="rect">
            <a:avLst/>
          </a:prstGeom>
        </p:spPr>
        <p:txBody>
          <a:bodyPr wrap="square">
            <a:spAutoFit/>
          </a:bodyPr>
          <a:lstStyle/>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CCE4548-E207-45D2-8AED-230F6B258B60}"/>
              </a:ext>
            </a:extLst>
          </p:cNvPr>
          <p:cNvSpPr/>
          <p:nvPr/>
        </p:nvSpPr>
        <p:spPr>
          <a:xfrm>
            <a:off x="1691146" y="2566219"/>
            <a:ext cx="10274710" cy="3108543"/>
          </a:xfrm>
          <a:prstGeom prst="rect">
            <a:avLst/>
          </a:prstGeom>
          <a:noFill/>
        </p:spPr>
        <p:txBody>
          <a:bodyPr wrap="square" lIns="91440" tIns="45720" rIns="91440" bIns="45720">
            <a:spAutoFit/>
          </a:bodyPr>
          <a:lstStyle/>
          <a:p>
            <a:pPr marL="285750" lvl="0" indent="-285750" algn="just">
              <a:lnSpc>
                <a:spcPct val="150000"/>
              </a:lnSpc>
              <a:buFont typeface="Wingdings" panose="05000000000000000000" pitchFamily="2" charset="2"/>
              <a:buChar char="ü"/>
            </a:pPr>
            <a:endParaRPr lang="az-Latn-AZ" sz="14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ü"/>
            </a:pPr>
            <a:endParaRPr lang="az-Latn-AZ" sz="14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ü"/>
            </a:pPr>
            <a:r>
              <a:rPr lang="az-Latn-AZ" sz="1400" dirty="0">
                <a:latin typeface="Arial" panose="020B0604020202020204" pitchFamily="34" charset="0"/>
                <a:cs typeface="Arial" panose="020B0604020202020204" pitchFamily="34" charset="0"/>
              </a:rPr>
              <a:t>ƏL/TM qanununa </a:t>
            </a:r>
            <a:r>
              <a:rPr lang="en-US" sz="1400" dirty="0" err="1">
                <a:latin typeface="Arial" panose="020B0604020202020204" pitchFamily="34" charset="0"/>
                <a:cs typeface="Arial" panose="020B0604020202020204" pitchFamily="34" charset="0"/>
              </a:rPr>
              <a:t>nəzarətin</a:t>
            </a:r>
            <a:r>
              <a:rPr lang="az-Latn-AZ" sz="1400" dirty="0">
                <a:latin typeface="Arial" panose="020B0604020202020204" pitchFamily="34" charset="0"/>
                <a:cs typeface="Arial" panose="020B0604020202020204" pitchFamily="34" charset="0"/>
              </a:rPr>
              <a:t> z</a:t>
            </a:r>
            <a:r>
              <a:rPr lang="en-US" sz="1400" dirty="0" err="1">
                <a:latin typeface="Arial" panose="020B0604020202020204" pitchFamily="34" charset="0"/>
                <a:cs typeface="Arial" panose="020B0604020202020204" pitchFamily="34" charset="0"/>
              </a:rPr>
              <a:t>əif</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a:t>
            </a:r>
            <a:r>
              <a:rPr lang="az-Latn-AZ" sz="1400" dirty="0" err="1">
                <a:latin typeface="Arial" panose="020B0604020202020204" pitchFamily="34" charset="0"/>
                <a:cs typeface="Arial" panose="020B0604020202020204" pitchFamily="34" charset="0"/>
              </a:rPr>
              <a:t>duğu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ölkələr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bölgələr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rieltorlar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müştərilərlə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ərazilərlə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əlaqəli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əmlaklarla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işləyərkən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ehtiyatlı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olmalıdırlar</a:t>
            </a:r>
            <a:r>
              <a:rPr lang="en-US" sz="1400" dirty="0">
                <a:latin typeface="Arial" panose="020B0604020202020204" pitchFamily="34" charset="0"/>
                <a:cs typeface="Arial" panose="020B0604020202020204" pitchFamily="34" charset="0"/>
              </a:rPr>
              <a:t>)</a:t>
            </a:r>
            <a:r>
              <a:rPr lang="az-Latn-AZ"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n-US" sz="1400" dirty="0" err="1">
                <a:latin typeface="Arial" panose="020B0604020202020204" pitchFamily="34" charset="0"/>
                <a:cs typeface="Arial" panose="020B0604020202020204" pitchFamily="34" charset="0"/>
              </a:rPr>
              <a:t>Yüksək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riskli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ölkələrdən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beynəlxalq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alıcıların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iştirak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etdiyi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əməliyyatlar</a:t>
            </a:r>
            <a:r>
              <a:rPr lang="az-Latn-AZ" sz="1400" dirty="0">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ü"/>
            </a:pPr>
            <a:r>
              <a:rPr lang="az-Latn-AZ" sz="1400" dirty="0">
                <a:latin typeface="Arial" panose="020B0604020202020204" pitchFamily="34" charset="0"/>
                <a:cs typeface="Arial" panose="020B0604020202020204" pitchFamily="34" charset="0"/>
              </a:rPr>
              <a:t>Alıcı və ya satıcının yerləşdiyi yerlə əmlakın yerləşdiyi yer arasında böyük coğrafi məsafənin olması;</a:t>
            </a:r>
          </a:p>
          <a:p>
            <a:pPr lvl="0" algn="just">
              <a:lnSpc>
                <a:spcPct val="150000"/>
              </a:lnSpc>
            </a:pPr>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az-Latn-AZ" sz="1400" dirty="0">
                <a:latin typeface="Arial" panose="020B0604020202020204" pitchFamily="34" charset="0"/>
                <a:cs typeface="Arial" panose="020B0604020202020204" pitchFamily="34" charset="0"/>
              </a:rPr>
              <a:t>Vəsaitlərin </a:t>
            </a:r>
            <a:r>
              <a:rPr lang="az-Latn-AZ" sz="1400" dirty="0" err="1">
                <a:latin typeface="Arial" panose="020B0604020202020204" pitchFamily="34" charset="0"/>
                <a:cs typeface="Arial" panose="020B0604020202020204" pitchFamily="34" charset="0"/>
              </a:rPr>
              <a:t>gücləndirilmiş</a:t>
            </a:r>
            <a:r>
              <a:rPr lang="az-Latn-AZ" sz="1400" dirty="0">
                <a:latin typeface="Arial" panose="020B0604020202020204" pitchFamily="34" charset="0"/>
                <a:cs typeface="Arial" panose="020B0604020202020204" pitchFamily="34" charset="0"/>
              </a:rPr>
              <a:t> monitorinq rejiminin tətbiq edildiyi ölkələrdən əldə edilməsi və işgüzar əlaqələrin üzbəüz görüşlər olmadan aparılması.</a:t>
            </a:r>
            <a:endParaRPr lang="en-US"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CB046E2-0FC6-4FD0-BBAF-77D9B2436E5D}"/>
              </a:ext>
            </a:extLst>
          </p:cNvPr>
          <p:cNvPicPr>
            <a:picLocks noChangeAspect="1"/>
          </p:cNvPicPr>
          <p:nvPr/>
        </p:nvPicPr>
        <p:blipFill>
          <a:blip r:embed="rId2"/>
          <a:stretch>
            <a:fillRect/>
          </a:stretch>
        </p:blipFill>
        <p:spPr>
          <a:xfrm>
            <a:off x="1917289" y="127819"/>
            <a:ext cx="1160205" cy="979104"/>
          </a:xfrm>
          <a:prstGeom prst="rect">
            <a:avLst/>
          </a:prstGeom>
        </p:spPr>
      </p:pic>
      <p:pic>
        <p:nvPicPr>
          <p:cNvPr id="12" name="Picture 11">
            <a:extLst>
              <a:ext uri="{FF2B5EF4-FFF2-40B4-BE49-F238E27FC236}">
                <a16:creationId xmlns:a16="http://schemas.microsoft.com/office/drawing/2014/main" id="{D942091D-8513-4010-BA9B-8DD716CF994E}"/>
              </a:ext>
            </a:extLst>
          </p:cNvPr>
          <p:cNvPicPr>
            <a:picLocks noChangeAspect="1"/>
          </p:cNvPicPr>
          <p:nvPr/>
        </p:nvPicPr>
        <p:blipFill>
          <a:blip r:embed="rId3"/>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64674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720080-2049-49E4-BFC4-1C8DD665869A}"/>
              </a:ext>
            </a:extLst>
          </p:cNvPr>
          <p:cNvSpPr/>
          <p:nvPr/>
        </p:nvSpPr>
        <p:spPr>
          <a:xfrm>
            <a:off x="-619432" y="306314"/>
            <a:ext cx="12614787" cy="954107"/>
          </a:xfrm>
          <a:prstGeom prst="rect">
            <a:avLst/>
          </a:prstGeom>
          <a:noFill/>
        </p:spPr>
        <p:txBody>
          <a:bodyPr wrap="square" lIns="91440" tIns="45720" rIns="91440" bIns="45720">
            <a:spAutoFit/>
          </a:bodyPr>
          <a:lstStyle/>
          <a:p>
            <a:pPr algn="ctr"/>
            <a:r>
              <a:rPr lang="az-Latn-AZ" sz="2800" b="1" i="1" dirty="0">
                <a:latin typeface="Arial" panose="020B0604020202020204" pitchFamily="34" charset="0"/>
                <a:cs typeface="Arial" panose="020B0604020202020204" pitchFamily="34" charset="0"/>
              </a:rPr>
              <a:t>			</a:t>
            </a:r>
            <a:r>
              <a:rPr lang="az-Latn-AZ" sz="2800" b="1" dirty="0">
                <a:latin typeface="Arial" panose="020B0604020202020204" pitchFamily="34" charset="0"/>
                <a:cs typeface="Arial" panose="020B0604020202020204" pitchFamily="34" charset="0"/>
              </a:rPr>
              <a:t>5. </a:t>
            </a:r>
            <a:r>
              <a:rPr lang="en-US" sz="2800" b="1" dirty="0">
                <a:latin typeface="Arial" panose="020B0604020202020204" pitchFamily="34" charset="0"/>
                <a:cs typeface="Arial" panose="020B0604020202020204" pitchFamily="34" charset="0"/>
              </a:rPr>
              <a:t>N</a:t>
            </a:r>
            <a:r>
              <a:rPr lang="az-Latn-AZ" sz="2800" b="1" dirty="0" err="1">
                <a:latin typeface="Arial" panose="020B0604020202020204" pitchFamily="34" charset="0"/>
                <a:cs typeface="Arial" panose="020B0604020202020204" pitchFamily="34" charset="0"/>
              </a:rPr>
              <a:t>əzarət</a:t>
            </a:r>
            <a:r>
              <a:rPr lang="az-Latn-AZ"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mex</a:t>
            </a:r>
            <a:r>
              <a:rPr lang="az-Latn-AZ" sz="2800" b="1" dirty="0" err="1">
                <a:latin typeface="Arial" panose="020B0604020202020204" pitchFamily="34" charset="0"/>
                <a:cs typeface="Arial" panose="020B0604020202020204" pitchFamily="34" charset="0"/>
              </a:rPr>
              <a:t>anizmləri</a:t>
            </a:r>
            <a:r>
              <a:rPr lang="az-Latn-AZ" sz="2800" b="1" dirty="0">
                <a:latin typeface="Arial" panose="020B0604020202020204" pitchFamily="34" charset="0"/>
                <a:cs typeface="Arial" panose="020B0604020202020204" pitchFamily="34" charset="0"/>
              </a:rPr>
              <a:t> və onların inkişaf   </a:t>
            </a:r>
          </a:p>
          <a:p>
            <a:pPr algn="ctr"/>
            <a:r>
              <a:rPr lang="az-Latn-AZ" sz="2800" b="1" dirty="0">
                <a:latin typeface="Arial" panose="020B0604020202020204" pitchFamily="34" charset="0"/>
                <a:cs typeface="Arial" panose="020B0604020202020204" pitchFamily="34" charset="0"/>
              </a:rPr>
              <a:t>                   planlarına dair minimum Tələblər</a:t>
            </a:r>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74A0EF-553F-4C3E-844E-E98F220B2CEE}"/>
              </a:ext>
            </a:extLst>
          </p:cNvPr>
          <p:cNvSpPr/>
          <p:nvPr/>
        </p:nvSpPr>
        <p:spPr>
          <a:xfrm>
            <a:off x="1691146" y="3745983"/>
            <a:ext cx="10176387" cy="738664"/>
          </a:xfrm>
          <a:prstGeom prst="rect">
            <a:avLst/>
          </a:prstGeom>
        </p:spPr>
        <p:txBody>
          <a:bodyPr wrap="square">
            <a:spAutoFit/>
          </a:bodyPr>
          <a:lstStyle/>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a:p>
            <a:pPr marL="285750" indent="-285750">
              <a:buFont typeface="Wingdings" panose="05000000000000000000" pitchFamily="2" charset="2"/>
              <a:buChar char="ü"/>
            </a:pPr>
            <a:endParaRPr lang="az-Latn-AZ" sz="1400" dirty="0">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CCE4548-E207-45D2-8AED-230F6B258B60}"/>
              </a:ext>
            </a:extLst>
          </p:cNvPr>
          <p:cNvSpPr/>
          <p:nvPr/>
        </p:nvSpPr>
        <p:spPr>
          <a:xfrm>
            <a:off x="1691146" y="2566219"/>
            <a:ext cx="10274710" cy="1169551"/>
          </a:xfrm>
          <a:prstGeom prst="rect">
            <a:avLst/>
          </a:prstGeom>
          <a:noFill/>
        </p:spPr>
        <p:txBody>
          <a:bodyPr wrap="square" lIns="91440" tIns="45720" rIns="91440" bIns="45720">
            <a:spAutoFit/>
          </a:bodyPr>
          <a:lstStyle/>
          <a:p>
            <a:pPr marL="285750" lvl="0" indent="-285750" algn="just">
              <a:lnSpc>
                <a:spcPct val="150000"/>
              </a:lnSpc>
              <a:buFont typeface="Wingdings" panose="05000000000000000000" pitchFamily="2" charset="2"/>
              <a:buChar char="ü"/>
            </a:pPr>
            <a:endParaRPr lang="az-Latn-AZ" sz="14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ü"/>
            </a:pPr>
            <a:endParaRPr lang="az-Latn-AZ"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lvl="0"/>
            <a:endParaRPr lang="en-US" sz="1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1C4532-13AF-4743-9C29-B9B4CD3E4F27}"/>
              </a:ext>
            </a:extLst>
          </p:cNvPr>
          <p:cNvSpPr/>
          <p:nvPr/>
        </p:nvSpPr>
        <p:spPr>
          <a:xfrm>
            <a:off x="1504335" y="1651818"/>
            <a:ext cx="10461521" cy="4478662"/>
          </a:xfrm>
          <a:prstGeom prst="rect">
            <a:avLst/>
          </a:prstGeom>
        </p:spPr>
        <p:txBody>
          <a:bodyPr wrap="square">
            <a:spAutoFit/>
          </a:bodyPr>
          <a:lstStyle/>
          <a:p>
            <a:pPr marL="285750" indent="-285750" algn="just">
              <a:lnSpc>
                <a:spcPct val="150000"/>
              </a:lnSpc>
              <a:buFont typeface="Arial" panose="020B0604020202020204" pitchFamily="34" charset="0"/>
              <a:buChar char="•"/>
            </a:pPr>
            <a:endParaRPr lang="az-Latn-AZ"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az-Latn-AZ" sz="1600" dirty="0">
                <a:latin typeface="Arial" panose="020B0604020202020204" pitchFamily="34" charset="0"/>
                <a:ea typeface="Calibri" panose="020F0502020204030204" pitchFamily="34" charset="0"/>
                <a:cs typeface="Arial" panose="020B0604020202020204" pitchFamily="34" charset="0"/>
              </a:rPr>
              <a:t>DAXİLİ QAYDA VƏ PROSEDURLAR, NƏZARƏT MEXANİZMLƏRİ VƏ ONLARIN İNKİŞAF PLANLARININ TƏSDİQ EDİLMƏSİ;</a:t>
            </a:r>
          </a:p>
          <a:p>
            <a:pPr marL="285750" indent="-285750" algn="just">
              <a:lnSpc>
                <a:spcPct val="150000"/>
              </a:lnSpc>
              <a:buFont typeface="Arial" panose="020B0604020202020204" pitchFamily="34" charset="0"/>
              <a:buChar char="•"/>
            </a:pPr>
            <a:endParaRPr lang="az-Latn-AZ"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az-Latn-AZ" sz="1600" dirty="0">
                <a:latin typeface="Arial" panose="020B0604020202020204" pitchFamily="34" charset="0"/>
                <a:ea typeface="Calibri" panose="020F0502020204030204" pitchFamily="34" charset="0"/>
                <a:cs typeface="Arial" panose="020B0604020202020204" pitchFamily="34" charset="0"/>
              </a:rPr>
              <a:t>KOMPLAYENS SİSTEMİ VƏ MƏSUL ŞƏXSƏ DAİR TƏLƏBLƏR;</a:t>
            </a:r>
          </a:p>
          <a:p>
            <a:pPr marL="285750" indent="-285750" algn="just">
              <a:lnSpc>
                <a:spcPct val="150000"/>
              </a:lnSpc>
              <a:buFont typeface="Arial" panose="020B0604020202020204" pitchFamily="34" charset="0"/>
              <a:buChar char="•"/>
            </a:pPr>
            <a:endParaRPr lang="az-Latn-AZ"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az-Latn-AZ" sz="1600" dirty="0">
                <a:latin typeface="Arial" panose="020B0604020202020204" pitchFamily="34" charset="0"/>
                <a:ea typeface="Calibri" panose="020F0502020204030204" pitchFamily="34" charset="0"/>
                <a:cs typeface="Arial" panose="020B0604020202020204" pitchFamily="34" charset="0"/>
              </a:rPr>
              <a:t>İŞƏGÖTÜRMƏ PROSESİ VƏ İŞÇİLƏRƏ TƏLİMLƏRİN KEÇİRİLMƏSİNƏ DAİR TƏLƏBLƏR;</a:t>
            </a:r>
          </a:p>
          <a:p>
            <a:pPr marL="285750" indent="-285750" algn="just">
              <a:lnSpc>
                <a:spcPct val="150000"/>
              </a:lnSpc>
              <a:buFont typeface="Arial" panose="020B0604020202020204" pitchFamily="34" charset="0"/>
              <a:buChar char="•"/>
            </a:pPr>
            <a:endParaRPr lang="az-Latn-AZ"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az-Latn-AZ" sz="1600" dirty="0">
                <a:latin typeface="Arial" panose="020B0604020202020204" pitchFamily="34" charset="0"/>
                <a:ea typeface="Calibri" panose="020F0502020204030204" pitchFamily="34" charset="0"/>
                <a:cs typeface="Arial" panose="020B0604020202020204" pitchFamily="34" charset="0"/>
              </a:rPr>
              <a:t>MÜSTƏQİL AUDİT MEXANİZMİNƏ DAİR TƏLƏBLƏR;</a:t>
            </a:r>
          </a:p>
          <a:p>
            <a:pPr marL="285750" indent="-285750" algn="just">
              <a:lnSpc>
                <a:spcPct val="150000"/>
              </a:lnSpc>
              <a:buFont typeface="Arial" panose="020B0604020202020204" pitchFamily="34" charset="0"/>
              <a:buChar char="•"/>
            </a:pPr>
            <a:endParaRPr lang="az-Latn-AZ" sz="1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600" b="1" dirty="0" err="1">
                <a:solidFill>
                  <a:srgbClr val="FF0000"/>
                </a:solidFill>
                <a:latin typeface="Arial" panose="020B0604020202020204" pitchFamily="34" charset="0"/>
                <a:ea typeface="Calibri" panose="020F0502020204030204" pitchFamily="34" charset="0"/>
                <a:cs typeface="Arial" panose="020B0604020202020204" pitchFamily="34" charset="0"/>
              </a:rPr>
              <a:t>Qeyd</a:t>
            </a:r>
            <a:r>
              <a:rPr lang="en-US" sz="16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1600" b="1" dirty="0">
                <a:latin typeface="Arial" panose="020B0604020202020204" pitchFamily="34" charset="0"/>
                <a:ea typeface="Calibri" panose="020F0502020204030204" pitchFamily="34" charset="0"/>
                <a:cs typeface="Arial" panose="020B0604020202020204" pitchFamily="34" charset="0"/>
              </a:rPr>
              <a:t> </a:t>
            </a:r>
            <a:r>
              <a:rPr lang="az-Latn-AZ" sz="1600" dirty="0">
                <a:latin typeface="Arial" panose="020B0604020202020204" pitchFamily="34" charset="0"/>
                <a:ea typeface="Calibri" panose="020F0502020204030204" pitchFamily="34" charset="0"/>
                <a:cs typeface="Arial" panose="020B0604020202020204" pitchFamily="34" charset="0"/>
              </a:rPr>
              <a:t>Ətraflı məlumatı </a:t>
            </a:r>
            <a:r>
              <a:rPr lang="en-US" sz="1600" i="1" dirty="0">
                <a:latin typeface="Arial" panose="020B0604020202020204" pitchFamily="34" charset="0"/>
                <a:cs typeface="Arial" panose="020B0604020202020204" pitchFamily="34" charset="0"/>
                <a:hlinkClick r:id="rId2"/>
              </a:rPr>
              <a:t>3-21-28/3-6-6/2023 - “</a:t>
            </a:r>
            <a:r>
              <a:rPr lang="en-US" sz="1600" i="1" dirty="0" err="1">
                <a:latin typeface="Arial" panose="020B0604020202020204" pitchFamily="34" charset="0"/>
                <a:cs typeface="Arial" panose="020B0604020202020204" pitchFamily="34" charset="0"/>
                <a:hlinkClick r:id="rId2"/>
              </a:rPr>
              <a:t>Öhdəlik</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daşıyan</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şəxslərin</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daxili</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nəzarət</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proqramının</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cavab</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verməli</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olduğu</a:t>
            </a:r>
            <a:r>
              <a:rPr lang="en-US" sz="1600" i="1" dirty="0">
                <a:latin typeface="Arial" panose="020B0604020202020204" pitchFamily="34" charset="0"/>
                <a:cs typeface="Arial" panose="020B0604020202020204" pitchFamily="34" charset="0"/>
                <a:hlinkClick r:id="rId2"/>
              </a:rPr>
              <a:t> minimum </a:t>
            </a:r>
            <a:r>
              <a:rPr lang="en-US" sz="1600" i="1" dirty="0" err="1">
                <a:latin typeface="Arial" panose="020B0604020202020204" pitchFamily="34" charset="0"/>
                <a:cs typeface="Arial" panose="020B0604020202020204" pitchFamily="34" charset="0"/>
                <a:hlinkClick r:id="rId2"/>
              </a:rPr>
              <a:t>Tələblər”in</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təsdiq</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edilməsi</a:t>
            </a:r>
            <a:r>
              <a:rPr lang="en-US" sz="1600" i="1" dirty="0">
                <a:latin typeface="Arial" panose="020B0604020202020204" pitchFamily="34" charset="0"/>
                <a:cs typeface="Arial" panose="020B0604020202020204" pitchFamily="34" charset="0"/>
                <a:hlinkClick r:id="rId2"/>
              </a:rPr>
              <a:t> </a:t>
            </a:r>
            <a:r>
              <a:rPr lang="en-US" sz="1600" i="1" dirty="0" err="1">
                <a:latin typeface="Arial" panose="020B0604020202020204" pitchFamily="34" charset="0"/>
                <a:cs typeface="Arial" panose="020B0604020202020204" pitchFamily="34" charset="0"/>
                <a:hlinkClick r:id="rId2"/>
              </a:rPr>
              <a:t>barədə</a:t>
            </a:r>
            <a:r>
              <a:rPr lang="en-US" sz="1600" i="1" dirty="0">
                <a:latin typeface="Arial" panose="020B0604020202020204" pitchFamily="34" charset="0"/>
                <a:cs typeface="Arial" panose="020B0604020202020204" pitchFamily="34" charset="0"/>
                <a:hlinkClick r:id="rId2"/>
              </a:rPr>
              <a:t> (e-qanun.az)</a:t>
            </a:r>
            <a:r>
              <a:rPr lang="az-Latn-AZ" sz="1600" i="1" dirty="0">
                <a:latin typeface="Arial" panose="020B0604020202020204" pitchFamily="34" charset="0"/>
                <a:cs typeface="Arial" panose="020B0604020202020204" pitchFamily="34" charset="0"/>
              </a:rPr>
              <a:t> </a:t>
            </a:r>
            <a:r>
              <a:rPr lang="az-Latn-AZ" sz="1600" dirty="0" err="1">
                <a:latin typeface="Arial" panose="020B0604020202020204" pitchFamily="34" charset="0"/>
                <a:cs typeface="Arial" panose="020B0604020202020204" pitchFamily="34" charset="0"/>
              </a:rPr>
              <a:t>linki</a:t>
            </a:r>
            <a:r>
              <a:rPr lang="az-Latn-AZ" sz="1600" dirty="0">
                <a:latin typeface="Arial" panose="020B0604020202020204" pitchFamily="34" charset="0"/>
                <a:cs typeface="Arial" panose="020B0604020202020204" pitchFamily="34" charset="0"/>
              </a:rPr>
              <a:t> vasitəsilə keçid edərək əldə etmək olar.</a:t>
            </a:r>
            <a:endParaRPr lang="az-Latn-AZ" sz="16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23B9919-964B-45EC-A538-B49237A870CB}"/>
              </a:ext>
            </a:extLst>
          </p:cNvPr>
          <p:cNvPicPr>
            <a:picLocks noChangeAspect="1"/>
          </p:cNvPicPr>
          <p:nvPr/>
        </p:nvPicPr>
        <p:blipFill>
          <a:blip r:embed="rId3"/>
          <a:stretch>
            <a:fillRect/>
          </a:stretch>
        </p:blipFill>
        <p:spPr>
          <a:xfrm>
            <a:off x="1592825" y="152041"/>
            <a:ext cx="1160205" cy="979104"/>
          </a:xfrm>
          <a:prstGeom prst="rect">
            <a:avLst/>
          </a:prstGeom>
        </p:spPr>
      </p:pic>
      <p:pic>
        <p:nvPicPr>
          <p:cNvPr id="12" name="Picture 11">
            <a:extLst>
              <a:ext uri="{FF2B5EF4-FFF2-40B4-BE49-F238E27FC236}">
                <a16:creationId xmlns:a16="http://schemas.microsoft.com/office/drawing/2014/main" id="{4FFEF4BE-ECDD-45BA-8C61-EAB2102D1F64}"/>
              </a:ext>
            </a:extLst>
          </p:cNvPr>
          <p:cNvPicPr>
            <a:picLocks noChangeAspect="1"/>
          </p:cNvPicPr>
          <p:nvPr/>
        </p:nvPicPr>
        <p:blipFill>
          <a:blip r:embed="rId4"/>
          <a:stretch>
            <a:fillRect/>
          </a:stretch>
        </p:blipFill>
        <p:spPr>
          <a:xfrm>
            <a:off x="10595776" y="176264"/>
            <a:ext cx="1032198" cy="930659"/>
          </a:xfrm>
          <a:prstGeom prst="rect">
            <a:avLst/>
          </a:prstGeom>
        </p:spPr>
      </p:pic>
    </p:spTree>
    <p:extLst>
      <p:ext uri="{BB962C8B-B14F-4D97-AF65-F5344CB8AC3E}">
        <p14:creationId xmlns:p14="http://schemas.microsoft.com/office/powerpoint/2010/main" val="3366366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1410</TotalTime>
  <Words>2870</Words>
  <Application>Microsoft Office PowerPoint</Application>
  <PresentationFormat>Широкоэкранный</PresentationFormat>
  <Paragraphs>245</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Corbel</vt:lpstr>
      <vt:lpstr>Times New Roman</vt:lpstr>
      <vt:lpstr>Wingdings</vt:lpstr>
      <vt:lpstr>Parallax</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Fuad F. Muradov</dc:creator>
  <cp:lastModifiedBy>Admin</cp:lastModifiedBy>
  <cp:revision>123</cp:revision>
  <dcterms:created xsi:type="dcterms:W3CDTF">2024-08-08T07:47:39Z</dcterms:created>
  <dcterms:modified xsi:type="dcterms:W3CDTF">2024-09-09T08:03:53Z</dcterms:modified>
</cp:coreProperties>
</file>